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84" r:id="rId2"/>
    <p:sldId id="282" r:id="rId3"/>
    <p:sldId id="283" r:id="rId4"/>
    <p:sldId id="266" r:id="rId5"/>
    <p:sldId id="261" r:id="rId6"/>
    <p:sldId id="264" r:id="rId7"/>
    <p:sldId id="285" r:id="rId8"/>
    <p:sldId id="292" r:id="rId9"/>
    <p:sldId id="293" r:id="rId10"/>
    <p:sldId id="294" r:id="rId11"/>
    <p:sldId id="295" r:id="rId12"/>
    <p:sldId id="286" r:id="rId13"/>
    <p:sldId id="267" r:id="rId14"/>
    <p:sldId id="297" r:id="rId15"/>
    <p:sldId id="303" r:id="rId16"/>
    <p:sldId id="302" r:id="rId17"/>
    <p:sldId id="296" r:id="rId18"/>
    <p:sldId id="315" r:id="rId19"/>
    <p:sldId id="298" r:id="rId20"/>
    <p:sldId id="301" r:id="rId21"/>
    <p:sldId id="287" r:id="rId22"/>
    <p:sldId id="272" r:id="rId23"/>
    <p:sldId id="273" r:id="rId24"/>
    <p:sldId id="304" r:id="rId25"/>
    <p:sldId id="307" r:id="rId26"/>
    <p:sldId id="308" r:id="rId27"/>
    <p:sldId id="309" r:id="rId28"/>
    <p:sldId id="310" r:id="rId29"/>
    <p:sldId id="311" r:id="rId30"/>
    <p:sldId id="312" r:id="rId31"/>
    <p:sldId id="313"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90" autoAdjust="0"/>
    <p:restoredTop sz="94660"/>
  </p:normalViewPr>
  <p:slideViewPr>
    <p:cSldViewPr snapToGrid="0">
      <p:cViewPr varScale="1">
        <p:scale>
          <a:sx n="75" d="100"/>
          <a:sy n="75" d="100"/>
        </p:scale>
        <p:origin x="377" y="5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2021/6/26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2021/6/26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
        <p:nvSpPr>
          <p:cNvPr id="5" name="灯片编号占位符 3"/>
          <p:cNvSpPr txBox="1">
            <a:spLocks/>
          </p:cNvSpPr>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extLst>
      <p:ext uri="{BB962C8B-B14F-4D97-AF65-F5344CB8AC3E}">
        <p14:creationId xmlns:p14="http://schemas.microsoft.com/office/powerpoint/2010/main" val="225133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6205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474372" y="3103612"/>
            <a:ext cx="112432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6600" b="1">
                <a:solidFill>
                  <a:schemeClr val="accent1">
                    <a:lumMod val="75000"/>
                  </a:schemeClr>
                </a:solidFill>
                <a:latin typeface="微软雅黑" pitchFamily="34" charset="-122"/>
                <a:ea typeface="微软雅黑" pitchFamily="34" charset="-122"/>
              </a:rPr>
              <a:t>基于</a:t>
            </a:r>
            <a:r>
              <a:rPr lang="en-US" altLang="zh-CN" sz="6600" b="1">
                <a:solidFill>
                  <a:schemeClr val="accent1">
                    <a:lumMod val="75000"/>
                  </a:schemeClr>
                </a:solidFill>
                <a:latin typeface="微软雅黑" pitchFamily="34" charset="-122"/>
                <a:ea typeface="微软雅黑" pitchFamily="34" charset="-122"/>
              </a:rPr>
              <a:t>socket</a:t>
            </a:r>
            <a:r>
              <a:rPr lang="zh-CN" altLang="en-US" sz="6600" b="1">
                <a:solidFill>
                  <a:schemeClr val="accent1">
                    <a:lumMod val="75000"/>
                  </a:schemeClr>
                </a:solidFill>
                <a:latin typeface="微软雅黑" pitchFamily="34" charset="-122"/>
                <a:ea typeface="微软雅黑" pitchFamily="34" charset="-122"/>
              </a:rPr>
              <a:t>接口实现</a:t>
            </a:r>
            <a:r>
              <a:rPr lang="en-US" altLang="zh-CN" sz="6600" b="1">
                <a:solidFill>
                  <a:schemeClr val="accent1">
                    <a:lumMod val="75000"/>
                  </a:schemeClr>
                </a:solidFill>
                <a:latin typeface="微软雅黑" pitchFamily="34" charset="-122"/>
                <a:ea typeface="微软雅黑" pitchFamily="34" charset="-122"/>
              </a:rPr>
              <a:t>ftp</a:t>
            </a:r>
            <a:r>
              <a:rPr lang="zh-CN" altLang="en-US" sz="6600" b="1">
                <a:solidFill>
                  <a:schemeClr val="accent1">
                    <a:lumMod val="75000"/>
                  </a:schemeClr>
                </a:solidFill>
                <a:latin typeface="微软雅黑" pitchFamily="34" charset="-122"/>
                <a:ea typeface="微软雅黑" pitchFamily="34" charset="-122"/>
              </a:rPr>
              <a:t>协议</a:t>
            </a:r>
            <a:endParaRPr lang="zh-CN" altLang="en-US" sz="6600" b="1" dirty="0">
              <a:solidFill>
                <a:schemeClr val="bg2">
                  <a:lumMod val="25000"/>
                </a:schemeClr>
              </a:solidFill>
              <a:latin typeface="微软雅黑" pitchFamily="34" charset="-122"/>
              <a:ea typeface="微软雅黑" pitchFamily="34" charset="-122"/>
            </a:endParaRPr>
          </a:p>
        </p:txBody>
      </p:sp>
      <p:sp>
        <p:nvSpPr>
          <p:cNvPr id="21" name="文本框 10"/>
          <p:cNvSpPr txBox="1">
            <a:spLocks noChangeArrowheads="1"/>
          </p:cNvSpPr>
          <p:nvPr/>
        </p:nvSpPr>
        <p:spPr bwMode="auto">
          <a:xfrm>
            <a:off x="5063143" y="4638821"/>
            <a:ext cx="365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000">
                <a:latin typeface="微软雅黑" pitchFamily="34" charset="-122"/>
                <a:ea typeface="微软雅黑" pitchFamily="34" charset="-122"/>
              </a:rPr>
              <a:t>陈彦冰  陈小灵</a:t>
            </a:r>
            <a:endParaRPr lang="zh-CN" altLang="en-US" sz="2000" dirty="0">
              <a:latin typeface="微软雅黑" pitchFamily="34" charset="-122"/>
              <a:ea typeface="微软雅黑" pitchFamily="34" charset="-122"/>
            </a:endParaRPr>
          </a:p>
        </p:txBody>
      </p:sp>
      <p:sp>
        <p:nvSpPr>
          <p:cNvPr id="22" name="圆角矩形 11"/>
          <p:cNvSpPr>
            <a:spLocks noChangeArrowheads="1"/>
          </p:cNvSpPr>
          <p:nvPr/>
        </p:nvSpPr>
        <p:spPr bwMode="auto">
          <a:xfrm>
            <a:off x="4267200" y="4590432"/>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3" name="灯片编号占位符 2"/>
          <p:cNvSpPr>
            <a:spLocks noGrp="1"/>
          </p:cNvSpPr>
          <p:nvPr>
            <p:ph type="sldNum" sz="quarter" idx="10"/>
          </p:nvPr>
        </p:nvSpPr>
        <p:spPr/>
        <p:txBody>
          <a:bodyPr/>
          <a:lstStyle/>
          <a:p>
            <a:fld id="{023126B9-07AC-4BAF-B3D7-FAC1D3999DA4}" type="slidenum">
              <a:rPr lang="zh-CN" altLang="en-US" smtClean="0"/>
              <a:pPr/>
              <a:t>1</a:t>
            </a:fld>
            <a:endParaRPr lang="zh-CN" altLang="en-US" dirty="0"/>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10</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客户端设计</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6" name="图片 5">
            <a:extLst>
              <a:ext uri="{FF2B5EF4-FFF2-40B4-BE49-F238E27FC236}">
                <a16:creationId xmlns:a16="http://schemas.microsoft.com/office/drawing/2014/main" id="{4BC714BC-102B-44E8-8AD7-4F4F1A8F53FF}"/>
              </a:ext>
            </a:extLst>
          </p:cNvPr>
          <p:cNvPicPr/>
          <p:nvPr/>
        </p:nvPicPr>
        <p:blipFill>
          <a:blip r:embed="rId3">
            <a:extLst>
              <a:ext uri="{28A0092B-C50C-407E-A947-70E740481C1C}">
                <a14:useLocalDpi xmlns:a14="http://schemas.microsoft.com/office/drawing/2010/main" val="0"/>
              </a:ext>
            </a:extLst>
          </a:blip>
          <a:stretch>
            <a:fillRect/>
          </a:stretch>
        </p:blipFill>
        <p:spPr>
          <a:xfrm>
            <a:off x="2605722" y="501304"/>
            <a:ext cx="8036878" cy="5954742"/>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功能模块结构图</a:t>
            </a:r>
            <a:endParaRPr lang="zh-CN" altLang="en-US"/>
          </a:p>
        </p:txBody>
      </p:sp>
    </p:spTree>
    <p:extLst>
      <p:ext uri="{BB962C8B-B14F-4D97-AF65-F5344CB8AC3E}">
        <p14:creationId xmlns:p14="http://schemas.microsoft.com/office/powerpoint/2010/main" val="175953696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11</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服务端设计</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7" name="图片 6">
            <a:extLst>
              <a:ext uri="{FF2B5EF4-FFF2-40B4-BE49-F238E27FC236}">
                <a16:creationId xmlns:a16="http://schemas.microsoft.com/office/drawing/2014/main" id="{F9A1355A-0E8B-4046-AFFD-A823EEC13394}"/>
              </a:ext>
            </a:extLst>
          </p:cNvPr>
          <p:cNvPicPr/>
          <p:nvPr/>
        </p:nvPicPr>
        <p:blipFill>
          <a:blip r:embed="rId3">
            <a:extLst>
              <a:ext uri="{28A0092B-C50C-407E-A947-70E740481C1C}">
                <a14:useLocalDpi xmlns:a14="http://schemas.microsoft.com/office/drawing/2010/main" val="0"/>
              </a:ext>
            </a:extLst>
          </a:blip>
          <a:stretch>
            <a:fillRect/>
          </a:stretch>
        </p:blipFill>
        <p:spPr>
          <a:xfrm>
            <a:off x="2876550" y="563881"/>
            <a:ext cx="7651749" cy="5891387"/>
          </a:xfrm>
          <a:prstGeom prst="rect">
            <a:avLst/>
          </a:prstGeom>
        </p:spPr>
      </p:pic>
      <p:sp>
        <p:nvSpPr>
          <p:cNvPr id="9" name="文本框 8">
            <a:extLst>
              <a:ext uri="{FF2B5EF4-FFF2-40B4-BE49-F238E27FC236}">
                <a16:creationId xmlns:a16="http://schemas.microsoft.com/office/drawing/2014/main" id="{C618832F-E029-4FC9-9596-DB2E9745CF1C}"/>
              </a:ext>
            </a:extLst>
          </p:cNvPr>
          <p:cNvSpPr txBox="1"/>
          <p:nvPr/>
        </p:nvSpPr>
        <p:spPr>
          <a:xfrm>
            <a:off x="1493204" y="926584"/>
            <a:ext cx="6105524" cy="369332"/>
          </a:xfrm>
          <a:prstGeom prst="rect">
            <a:avLst/>
          </a:prstGeom>
          <a:noFill/>
        </p:spPr>
        <p:txBody>
          <a:bodyPr wrap="square">
            <a:spAutoFit/>
          </a:bodyPr>
          <a:lstStyle/>
          <a:p>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功能模块结构图</a:t>
            </a:r>
            <a:endParaRPr lang="zh-CN" altLang="en-US"/>
          </a:p>
        </p:txBody>
      </p:sp>
    </p:spTree>
    <p:extLst>
      <p:ext uri="{BB962C8B-B14F-4D97-AF65-F5344CB8AC3E}">
        <p14:creationId xmlns:p14="http://schemas.microsoft.com/office/powerpoint/2010/main" val="374383683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58"/>
          <p:cNvSpPr txBox="1"/>
          <p:nvPr/>
        </p:nvSpPr>
        <p:spPr>
          <a:xfrm>
            <a:off x="3760310" y="2913490"/>
            <a:ext cx="3173890" cy="830997"/>
          </a:xfrm>
          <a:prstGeom prst="rect">
            <a:avLst/>
          </a:prstGeom>
          <a:noFill/>
        </p:spPr>
        <p:txBody>
          <a:bodyPr wrap="square">
            <a:spAutoFit/>
          </a:bodyPr>
          <a:lstStyle/>
          <a:p>
            <a:pPr>
              <a:defRPr/>
            </a:pPr>
            <a:r>
              <a:rPr lang="en-US" altLang="zh-CN" sz="4800" b="1">
                <a:solidFill>
                  <a:schemeClr val="bg2">
                    <a:lumMod val="25000"/>
                  </a:schemeClr>
                </a:solidFill>
                <a:latin typeface="微软雅黑" panose="020B0503020204020204" pitchFamily="34" charset="-122"/>
                <a:ea typeface="微软雅黑" panose="020B0503020204020204" pitchFamily="34" charset="-122"/>
              </a:rPr>
              <a:t>ftp</a:t>
            </a:r>
            <a:r>
              <a:rPr lang="zh-CN" altLang="en-US" sz="4800" b="1">
                <a:solidFill>
                  <a:schemeClr val="bg2">
                    <a:lumMod val="25000"/>
                  </a:schemeClr>
                </a:solidFill>
                <a:latin typeface="微软雅黑" panose="020B0503020204020204" pitchFamily="34" charset="-122"/>
                <a:ea typeface="微软雅黑" panose="020B0503020204020204" pitchFamily="34" charset="-122"/>
              </a:rPr>
              <a:t>实现</a:t>
            </a:r>
            <a:endParaRPr lang="zh-CN" altLang="en-US" sz="4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12</a:t>
            </a:fld>
            <a:endParaRPr lang="zh-CN" altLang="en-US" dirty="0"/>
          </a:p>
        </p:txBody>
      </p:sp>
    </p:spTree>
    <p:extLst>
      <p:ext uri="{BB962C8B-B14F-4D97-AF65-F5344CB8AC3E}">
        <p14:creationId xmlns:p14="http://schemas.microsoft.com/office/powerpoint/2010/main" val="387757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10"/>
          </p:nvPr>
        </p:nvSpPr>
        <p:spPr/>
        <p:txBody>
          <a:bodyPr/>
          <a:lstStyle/>
          <a:p>
            <a:fld id="{023126B9-07AC-4BAF-B3D7-FAC1D3999DA4}" type="slidenum">
              <a:rPr lang="zh-CN" altLang="en-US" smtClean="0"/>
              <a:pPr/>
              <a:t>13</a:t>
            </a:fld>
            <a:endParaRPr lang="zh-CN" altLang="en-US" dirty="0"/>
          </a:p>
        </p:txBody>
      </p:sp>
      <p:sp>
        <p:nvSpPr>
          <p:cNvPr id="25" name="文本框 24"/>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章节标题假装会有很多文字</a:t>
            </a:r>
          </a:p>
        </p:txBody>
      </p:sp>
      <p:sp>
        <p:nvSpPr>
          <p:cNvPr id="26" name="任意多边形 25"/>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8" name="文本框 27"/>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小标题文字小一些</a:t>
            </a:r>
          </a:p>
        </p:txBody>
      </p:sp>
      <p:graphicFrame>
        <p:nvGraphicFramePr>
          <p:cNvPr id="22" name="表格 21">
            <a:extLst>
              <a:ext uri="{FF2B5EF4-FFF2-40B4-BE49-F238E27FC236}">
                <a16:creationId xmlns:a16="http://schemas.microsoft.com/office/drawing/2014/main" id="{5A7A2352-2201-479C-8ED5-15C4CBE1DC7C}"/>
              </a:ext>
            </a:extLst>
          </p:cNvPr>
          <p:cNvGraphicFramePr>
            <a:graphicFrameLocks noGrp="1"/>
          </p:cNvGraphicFramePr>
          <p:nvPr>
            <p:extLst>
              <p:ext uri="{D42A27DB-BD31-4B8C-83A1-F6EECF244321}">
                <p14:modId xmlns:p14="http://schemas.microsoft.com/office/powerpoint/2010/main" val="688429091"/>
              </p:ext>
            </p:extLst>
          </p:nvPr>
        </p:nvGraphicFramePr>
        <p:xfrm>
          <a:off x="115910" y="-27119"/>
          <a:ext cx="11584544" cy="6788137"/>
        </p:xfrm>
        <a:graphic>
          <a:graphicData uri="http://schemas.openxmlformats.org/drawingml/2006/table">
            <a:tbl>
              <a:tblPr firstRow="1" firstCol="1" bandRow="1">
                <a:tableStyleId>{5C22544A-7EE6-4342-B048-85BDC9FD1C3A}</a:tableStyleId>
              </a:tblPr>
              <a:tblGrid>
                <a:gridCol w="1060509">
                  <a:extLst>
                    <a:ext uri="{9D8B030D-6E8A-4147-A177-3AD203B41FA5}">
                      <a16:colId xmlns:a16="http://schemas.microsoft.com/office/drawing/2014/main" val="1857632126"/>
                    </a:ext>
                  </a:extLst>
                </a:gridCol>
                <a:gridCol w="1641425">
                  <a:extLst>
                    <a:ext uri="{9D8B030D-6E8A-4147-A177-3AD203B41FA5}">
                      <a16:colId xmlns:a16="http://schemas.microsoft.com/office/drawing/2014/main" val="3055048326"/>
                    </a:ext>
                  </a:extLst>
                </a:gridCol>
                <a:gridCol w="3930686">
                  <a:extLst>
                    <a:ext uri="{9D8B030D-6E8A-4147-A177-3AD203B41FA5}">
                      <a16:colId xmlns:a16="http://schemas.microsoft.com/office/drawing/2014/main" val="318712163"/>
                    </a:ext>
                  </a:extLst>
                </a:gridCol>
                <a:gridCol w="4951924">
                  <a:extLst>
                    <a:ext uri="{9D8B030D-6E8A-4147-A177-3AD203B41FA5}">
                      <a16:colId xmlns:a16="http://schemas.microsoft.com/office/drawing/2014/main" val="2424735362"/>
                    </a:ext>
                  </a:extLst>
                </a:gridCol>
              </a:tblGrid>
              <a:tr h="424321">
                <a:tc>
                  <a:txBody>
                    <a:bodyPr/>
                    <a:lstStyle/>
                    <a:p>
                      <a:pPr algn="ctr">
                        <a:lnSpc>
                          <a:spcPct val="150000"/>
                        </a:lnSpc>
                      </a:pPr>
                      <a:r>
                        <a:rPr lang="zh-CN" sz="1600" kern="100">
                          <a:effectLst/>
                        </a:rPr>
                        <a:t>指令</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600" kern="100">
                          <a:effectLst/>
                        </a:rPr>
                        <a:t>参数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600" kern="100">
                          <a:effectLst/>
                        </a:rPr>
                        <a:t>响应代码及含义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600" kern="100">
                          <a:effectLst/>
                        </a:rPr>
                        <a:t>含义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1140631778"/>
                  </a:ext>
                </a:extLst>
              </a:tr>
              <a:tr h="528715">
                <a:tc>
                  <a:txBody>
                    <a:bodyPr/>
                    <a:lstStyle/>
                    <a:p>
                      <a:pPr algn="ctr">
                        <a:lnSpc>
                          <a:spcPct val="150000"/>
                        </a:lnSpc>
                      </a:pPr>
                      <a:r>
                        <a:rPr lang="en-US" sz="1200" kern="100">
                          <a:effectLst/>
                        </a:rPr>
                        <a:t>USER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具体用户名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331 </a:t>
                      </a:r>
                      <a:r>
                        <a:rPr lang="zh-CN" sz="1200" kern="100">
                          <a:effectLst/>
                        </a:rPr>
                        <a:t>请输入密码</a:t>
                      </a:r>
                    </a:p>
                    <a:p>
                      <a:pPr algn="ctr">
                        <a:lnSpc>
                          <a:spcPct val="150000"/>
                        </a:lnSpc>
                      </a:pPr>
                      <a:r>
                        <a:rPr lang="en-US" sz="1200" kern="100">
                          <a:effectLst/>
                        </a:rPr>
                        <a:t>504 </a:t>
                      </a:r>
                      <a:r>
                        <a:rPr lang="zh-CN" sz="1200" kern="100">
                          <a:effectLst/>
                        </a:rPr>
                        <a:t>用户名不存在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输入用户名，要求客户端在任何指令之前必须首先完成</a:t>
                      </a:r>
                    </a:p>
                  </a:txBody>
                  <a:tcPr marL="68580" marR="68580" marT="0" marB="0" anchor="ctr"/>
                </a:tc>
                <a:extLst>
                  <a:ext uri="{0D108BD9-81ED-4DB2-BD59-A6C34878D82A}">
                    <a16:rowId xmlns:a16="http://schemas.microsoft.com/office/drawing/2014/main" val="2579070878"/>
                  </a:ext>
                </a:extLst>
              </a:tr>
              <a:tr h="320031">
                <a:tc>
                  <a:txBody>
                    <a:bodyPr/>
                    <a:lstStyle/>
                    <a:p>
                      <a:pPr algn="ctr">
                        <a:lnSpc>
                          <a:spcPct val="150000"/>
                        </a:lnSpc>
                      </a:pPr>
                      <a:r>
                        <a:rPr lang="en-US" sz="1200" kern="100">
                          <a:effectLst/>
                        </a:rPr>
                        <a:t>PASS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用户名对应的密码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230 </a:t>
                      </a:r>
                      <a:r>
                        <a:rPr lang="zh-CN" sz="1200" kern="100">
                          <a:effectLst/>
                        </a:rPr>
                        <a:t>登录成功</a:t>
                      </a:r>
                    </a:p>
                    <a:p>
                      <a:pPr algn="ctr">
                        <a:lnSpc>
                          <a:spcPct val="150000"/>
                        </a:lnSpc>
                      </a:pPr>
                      <a:r>
                        <a:rPr lang="en-US" sz="1200" kern="100">
                          <a:effectLst/>
                        </a:rPr>
                        <a:t>504 </a:t>
                      </a:r>
                      <a:r>
                        <a:rPr lang="zh-CN" sz="1200" kern="100">
                          <a:effectLst/>
                        </a:rPr>
                        <a:t>登录失败</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输入密码，在</a:t>
                      </a:r>
                      <a:r>
                        <a:rPr lang="en-US" sz="1200" kern="100">
                          <a:solidFill>
                            <a:schemeClr val="dk1"/>
                          </a:solidFill>
                          <a:effectLst/>
                          <a:latin typeface="+mn-lt"/>
                          <a:ea typeface="+mn-ea"/>
                          <a:cs typeface="+mn-cs"/>
                        </a:rPr>
                        <a:t>USER</a:t>
                      </a:r>
                      <a:r>
                        <a:rPr lang="zh-CN" altLang="en-US" sz="1200" kern="100">
                          <a:solidFill>
                            <a:schemeClr val="dk1"/>
                          </a:solidFill>
                          <a:effectLst/>
                          <a:latin typeface="+mn-lt"/>
                          <a:ea typeface="+mn-ea"/>
                          <a:cs typeface="+mn-cs"/>
                        </a:rPr>
                        <a:t>之后紧接着使用</a:t>
                      </a:r>
                    </a:p>
                  </a:txBody>
                  <a:tcPr marL="68580" marR="68580" marT="0" marB="0" anchor="ctr"/>
                </a:tc>
                <a:extLst>
                  <a:ext uri="{0D108BD9-81ED-4DB2-BD59-A6C34878D82A}">
                    <a16:rowId xmlns:a16="http://schemas.microsoft.com/office/drawing/2014/main" val="1384048915"/>
                  </a:ext>
                </a:extLst>
              </a:tr>
              <a:tr h="580056">
                <a:tc>
                  <a:txBody>
                    <a:bodyPr/>
                    <a:lstStyle/>
                    <a:p>
                      <a:pPr algn="ctr">
                        <a:lnSpc>
                          <a:spcPct val="150000"/>
                        </a:lnSpc>
                      </a:pPr>
                      <a:r>
                        <a:rPr lang="en-US" sz="1200" kern="100">
                          <a:effectLst/>
                        </a:rPr>
                        <a:t>MYPORT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IP:PORT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225 </a:t>
                      </a:r>
                      <a:r>
                        <a:rPr lang="zh-CN" sz="1200" kern="100">
                          <a:effectLst/>
                        </a:rPr>
                        <a:t>打开数据连接</a:t>
                      </a:r>
                    </a:p>
                    <a:p>
                      <a:pPr algn="ctr">
                        <a:lnSpc>
                          <a:spcPct val="150000"/>
                        </a:lnSpc>
                      </a:pPr>
                      <a:r>
                        <a:rPr lang="en-US" sz="1200" kern="100">
                          <a:effectLst/>
                        </a:rPr>
                        <a:t>425 </a:t>
                      </a:r>
                      <a:r>
                        <a:rPr lang="zh-CN" sz="1200" kern="100">
                          <a:effectLst/>
                        </a:rPr>
                        <a:t>无法打开数据连接</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设置主动模式，要求登录后传输文件前设置模式（</a:t>
                      </a:r>
                      <a:r>
                        <a:rPr lang="en-US" sz="1200" kern="100">
                          <a:solidFill>
                            <a:schemeClr val="dk1"/>
                          </a:solidFill>
                          <a:effectLst/>
                          <a:latin typeface="+mn-lt"/>
                          <a:ea typeface="+mn-ea"/>
                          <a:cs typeface="+mn-cs"/>
                        </a:rPr>
                        <a:t>MYPORT</a:t>
                      </a:r>
                      <a:r>
                        <a:rPr lang="zh-CN" altLang="en-US" sz="1200" kern="100">
                          <a:solidFill>
                            <a:schemeClr val="dk1"/>
                          </a:solidFill>
                          <a:effectLst/>
                          <a:latin typeface="+mn-lt"/>
                          <a:ea typeface="+mn-ea"/>
                          <a:cs typeface="+mn-cs"/>
                        </a:rPr>
                        <a:t>或</a:t>
                      </a:r>
                      <a:r>
                        <a:rPr lang="en-US" sz="1200" kern="100">
                          <a:solidFill>
                            <a:schemeClr val="dk1"/>
                          </a:solidFill>
                          <a:effectLst/>
                          <a:latin typeface="+mn-lt"/>
                          <a:ea typeface="+mn-ea"/>
                          <a:cs typeface="+mn-cs"/>
                        </a:rPr>
                        <a:t>PASV</a:t>
                      </a:r>
                      <a:r>
                        <a:rPr lang="zh-CN" altLang="en-US" sz="1200" kern="100">
                          <a:solidFill>
                            <a:schemeClr val="dk1"/>
                          </a:solidFill>
                          <a:effectLst/>
                          <a:latin typeface="+mn-lt"/>
                          <a:ea typeface="+mn-ea"/>
                          <a:cs typeface="+mn-cs"/>
                        </a:rPr>
                        <a:t>），向服务器发送</a:t>
                      </a:r>
                      <a:r>
                        <a:rPr lang="en-US" sz="1200" kern="100">
                          <a:solidFill>
                            <a:schemeClr val="dk1"/>
                          </a:solidFill>
                          <a:effectLst/>
                          <a:latin typeface="+mn-lt"/>
                          <a:ea typeface="+mn-ea"/>
                          <a:cs typeface="+mn-cs"/>
                        </a:rPr>
                        <a:t>IP</a:t>
                      </a:r>
                      <a:r>
                        <a:rPr lang="zh-CN" altLang="en-US" sz="1200" kern="100">
                          <a:solidFill>
                            <a:schemeClr val="dk1"/>
                          </a:solidFill>
                          <a:effectLst/>
                          <a:latin typeface="+mn-lt"/>
                          <a:ea typeface="+mn-ea"/>
                          <a:cs typeface="+mn-cs"/>
                        </a:rPr>
                        <a:t>及端口</a:t>
                      </a:r>
                    </a:p>
                  </a:txBody>
                  <a:tcPr marL="68580" marR="68580" marT="0" marB="0" anchor="ctr"/>
                </a:tc>
                <a:extLst>
                  <a:ext uri="{0D108BD9-81ED-4DB2-BD59-A6C34878D82A}">
                    <a16:rowId xmlns:a16="http://schemas.microsoft.com/office/drawing/2014/main" val="3408918512"/>
                  </a:ext>
                </a:extLst>
              </a:tr>
              <a:tr h="767520">
                <a:tc>
                  <a:txBody>
                    <a:bodyPr/>
                    <a:lstStyle/>
                    <a:p>
                      <a:pPr algn="ctr">
                        <a:lnSpc>
                          <a:spcPct val="150000"/>
                        </a:lnSpc>
                      </a:pPr>
                      <a:r>
                        <a:rPr lang="en-US" sz="1200" kern="100">
                          <a:effectLst/>
                        </a:rPr>
                        <a:t>PASV</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dirty="0">
                          <a:effectLst/>
                        </a:rPr>
                        <a:t>2277 </a:t>
                      </a:r>
                      <a:r>
                        <a:rPr lang="zh-CN" sz="1200" kern="100" dirty="0">
                          <a:effectLst/>
                        </a:rPr>
                        <a:t>进入被动模式返回服务器</a:t>
                      </a:r>
                      <a:r>
                        <a:rPr lang="en-US" sz="1200" kern="100" dirty="0">
                          <a:effectLst/>
                        </a:rPr>
                        <a:t>IP</a:t>
                      </a:r>
                      <a:r>
                        <a:rPr lang="zh-CN" sz="1200" kern="100" dirty="0">
                          <a:effectLst/>
                        </a:rPr>
                        <a:t>和端口</a:t>
                      </a:r>
                    </a:p>
                    <a:p>
                      <a:pPr algn="ctr">
                        <a:lnSpc>
                          <a:spcPct val="150000"/>
                        </a:lnSpc>
                      </a:pPr>
                      <a:r>
                        <a:rPr lang="en-US" sz="1200" kern="100" dirty="0">
                          <a:effectLst/>
                        </a:rPr>
                        <a:t>225 </a:t>
                      </a:r>
                      <a:r>
                        <a:rPr lang="zh-CN" sz="1200" kern="100" dirty="0">
                          <a:effectLst/>
                        </a:rPr>
                        <a:t>打开数据连接</a:t>
                      </a:r>
                    </a:p>
                    <a:p>
                      <a:pPr algn="ctr">
                        <a:lnSpc>
                          <a:spcPct val="150000"/>
                        </a:lnSpc>
                      </a:pPr>
                      <a:r>
                        <a:rPr lang="en-US" sz="1200" kern="100" dirty="0">
                          <a:effectLst/>
                        </a:rPr>
                        <a:t>425</a:t>
                      </a:r>
                      <a:r>
                        <a:rPr lang="zh-CN" sz="1200" kern="100" dirty="0">
                          <a:effectLst/>
                        </a:rPr>
                        <a:t>无法打开数据连接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dirty="0">
                          <a:solidFill>
                            <a:schemeClr val="dk1"/>
                          </a:solidFill>
                          <a:effectLst/>
                          <a:latin typeface="+mn-lt"/>
                          <a:ea typeface="+mn-ea"/>
                          <a:cs typeface="+mn-cs"/>
                        </a:rPr>
                        <a:t>设置被动模式，要求登录后传输文件前设置模式（</a:t>
                      </a:r>
                      <a:r>
                        <a:rPr lang="en-US" sz="1200" kern="100" dirty="0">
                          <a:solidFill>
                            <a:schemeClr val="dk1"/>
                          </a:solidFill>
                          <a:effectLst/>
                          <a:latin typeface="+mn-lt"/>
                          <a:ea typeface="+mn-ea"/>
                          <a:cs typeface="+mn-cs"/>
                        </a:rPr>
                        <a:t>MYPORT</a:t>
                      </a:r>
                      <a:r>
                        <a:rPr lang="zh-CN" altLang="en-US" sz="1200" kern="100" dirty="0">
                          <a:solidFill>
                            <a:schemeClr val="dk1"/>
                          </a:solidFill>
                          <a:effectLst/>
                          <a:latin typeface="+mn-lt"/>
                          <a:ea typeface="+mn-ea"/>
                          <a:cs typeface="+mn-cs"/>
                        </a:rPr>
                        <a:t>或</a:t>
                      </a:r>
                      <a:r>
                        <a:rPr lang="en-US" sz="1200" kern="100" dirty="0">
                          <a:solidFill>
                            <a:schemeClr val="dk1"/>
                          </a:solidFill>
                          <a:effectLst/>
                          <a:latin typeface="+mn-lt"/>
                          <a:ea typeface="+mn-ea"/>
                          <a:cs typeface="+mn-cs"/>
                        </a:rPr>
                        <a:t>PASV</a:t>
                      </a:r>
                      <a:r>
                        <a:rPr lang="zh-CN" altLang="en-US" sz="1200" kern="100" dirty="0">
                          <a:solidFill>
                            <a:schemeClr val="dk1"/>
                          </a:solidFill>
                          <a:effectLst/>
                          <a:latin typeface="+mn-lt"/>
                          <a:ea typeface="+mn-ea"/>
                          <a:cs typeface="+mn-cs"/>
                        </a:rPr>
                        <a:t>）</a:t>
                      </a:r>
                    </a:p>
                  </a:txBody>
                  <a:tcPr marL="68580" marR="68580" marT="0" marB="0" anchor="ctr"/>
                </a:tc>
                <a:extLst>
                  <a:ext uri="{0D108BD9-81ED-4DB2-BD59-A6C34878D82A}">
                    <a16:rowId xmlns:a16="http://schemas.microsoft.com/office/drawing/2014/main" val="3891678802"/>
                  </a:ext>
                </a:extLst>
              </a:tr>
              <a:tr h="334054">
                <a:tc>
                  <a:txBody>
                    <a:bodyPr/>
                    <a:lstStyle/>
                    <a:p>
                      <a:pPr algn="ctr">
                        <a:lnSpc>
                          <a:spcPct val="150000"/>
                        </a:lnSpc>
                      </a:pPr>
                      <a:r>
                        <a:rPr lang="en-US" sz="1200" kern="100">
                          <a:effectLst/>
                        </a:rPr>
                        <a:t>QUIT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无</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221 </a:t>
                      </a:r>
                      <a:r>
                        <a:rPr lang="zh-CN" sz="1200" kern="100">
                          <a:effectLst/>
                        </a:rPr>
                        <a:t>退出网络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断开控制连接和数据连接</a:t>
                      </a:r>
                    </a:p>
                  </a:txBody>
                  <a:tcPr marL="68580" marR="68580" marT="0" marB="0" anchor="ctr"/>
                </a:tc>
                <a:extLst>
                  <a:ext uri="{0D108BD9-81ED-4DB2-BD59-A6C34878D82A}">
                    <a16:rowId xmlns:a16="http://schemas.microsoft.com/office/drawing/2014/main" val="556066520"/>
                  </a:ext>
                </a:extLst>
              </a:tr>
              <a:tr h="369276">
                <a:tc>
                  <a:txBody>
                    <a:bodyPr/>
                    <a:lstStyle/>
                    <a:p>
                      <a:pPr algn="ctr">
                        <a:lnSpc>
                          <a:spcPct val="150000"/>
                        </a:lnSpc>
                      </a:pPr>
                      <a:r>
                        <a:rPr lang="en-US" sz="1200" kern="100">
                          <a:effectLst/>
                        </a:rPr>
                        <a:t>STOR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文件名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dirty="0">
                          <a:effectLst/>
                        </a:rPr>
                        <a:t>125 </a:t>
                      </a:r>
                      <a:r>
                        <a:rPr lang="zh-CN" sz="1200" kern="100" dirty="0">
                          <a:effectLst/>
                        </a:rPr>
                        <a:t>开始传输文件</a:t>
                      </a:r>
                    </a:p>
                    <a:p>
                      <a:pPr algn="ctr">
                        <a:lnSpc>
                          <a:spcPct val="150000"/>
                        </a:lnSpc>
                      </a:pPr>
                      <a:r>
                        <a:rPr lang="en-US" sz="1200" kern="100" dirty="0">
                          <a:effectLst/>
                        </a:rPr>
                        <a:t>250 </a:t>
                      </a:r>
                      <a:r>
                        <a:rPr lang="zh-CN" sz="1200" kern="100" dirty="0">
                          <a:effectLst/>
                        </a:rPr>
                        <a:t>文件上传完成</a:t>
                      </a:r>
                    </a:p>
                  </a:txBody>
                  <a:tcPr marL="41396" marR="41396" marT="0" marB="0" anchor="ctr"/>
                </a:tc>
                <a:tc>
                  <a:txBody>
                    <a:bodyPr/>
                    <a:lstStyle/>
                    <a:p>
                      <a:pPr marL="0" algn="ctr" defTabSz="914400" rtl="0" eaLnBrk="1" latinLnBrk="0" hangingPunct="1">
                        <a:lnSpc>
                          <a:spcPct val="150000"/>
                        </a:lnSpc>
                      </a:pPr>
                      <a:r>
                        <a:rPr lang="zh-CN" altLang="en-US" sz="1200" kern="100" dirty="0">
                          <a:solidFill>
                            <a:schemeClr val="dk1"/>
                          </a:solidFill>
                          <a:effectLst/>
                          <a:latin typeface="+mn-lt"/>
                          <a:ea typeface="+mn-ea"/>
                          <a:cs typeface="+mn-cs"/>
                        </a:rPr>
                        <a:t>上传文件到服务器（若有同名文件则添加后缀“</a:t>
                      </a:r>
                      <a:r>
                        <a:rPr lang="en-US" sz="1200" kern="100" dirty="0">
                          <a:solidFill>
                            <a:schemeClr val="dk1"/>
                          </a:solidFill>
                          <a:effectLst/>
                          <a:latin typeface="+mn-lt"/>
                          <a:ea typeface="+mn-ea"/>
                          <a:cs typeface="+mn-cs"/>
                        </a:rPr>
                        <a:t>(1)</a:t>
                      </a:r>
                      <a:r>
                        <a:rPr lang="zh-CN" altLang="en-US" sz="1200" kern="100" dirty="0">
                          <a:solidFill>
                            <a:schemeClr val="dk1"/>
                          </a:solidFill>
                          <a:effectLst/>
                          <a:latin typeface="+mn-lt"/>
                          <a:ea typeface="+mn-ea"/>
                          <a:cs typeface="+mn-cs"/>
                        </a:rPr>
                        <a:t>”）</a:t>
                      </a:r>
                    </a:p>
                  </a:txBody>
                  <a:tcPr marL="68580" marR="68580" marT="0" marB="0" anchor="ctr"/>
                </a:tc>
                <a:extLst>
                  <a:ext uri="{0D108BD9-81ED-4DB2-BD59-A6C34878D82A}">
                    <a16:rowId xmlns:a16="http://schemas.microsoft.com/office/drawing/2014/main" val="2745542129"/>
                  </a:ext>
                </a:extLst>
              </a:tr>
              <a:tr h="562475">
                <a:tc>
                  <a:txBody>
                    <a:bodyPr/>
                    <a:lstStyle/>
                    <a:p>
                      <a:pPr algn="ctr">
                        <a:lnSpc>
                          <a:spcPct val="150000"/>
                        </a:lnSpc>
                      </a:pPr>
                      <a:r>
                        <a:rPr lang="en-US" sz="1200" kern="100">
                          <a:effectLst/>
                        </a:rPr>
                        <a:t>RETR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文件名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125 </a:t>
                      </a:r>
                      <a:r>
                        <a:rPr lang="zh-CN" sz="1200" kern="100">
                          <a:effectLst/>
                        </a:rPr>
                        <a:t>开始传输文件</a:t>
                      </a:r>
                    </a:p>
                    <a:p>
                      <a:pPr algn="ctr">
                        <a:lnSpc>
                          <a:spcPct val="150000"/>
                        </a:lnSpc>
                      </a:pPr>
                      <a:r>
                        <a:rPr lang="en-US" sz="1200" kern="100">
                          <a:effectLst/>
                        </a:rPr>
                        <a:t>250 </a:t>
                      </a:r>
                      <a:r>
                        <a:rPr lang="zh-CN" sz="1200" kern="100">
                          <a:effectLst/>
                        </a:rPr>
                        <a:t>文件回传完成</a:t>
                      </a:r>
                    </a:p>
                    <a:p>
                      <a:pPr algn="ctr">
                        <a:lnSpc>
                          <a:spcPct val="150000"/>
                        </a:lnSpc>
                      </a:pPr>
                      <a:r>
                        <a:rPr lang="en-US" sz="1200" kern="100">
                          <a:effectLst/>
                        </a:rPr>
                        <a:t>450 </a:t>
                      </a:r>
                      <a:r>
                        <a:rPr lang="zh-CN" sz="1200" kern="100">
                          <a:effectLst/>
                        </a:rPr>
                        <a:t>该文件不存在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从服务器下载文件</a:t>
                      </a:r>
                    </a:p>
                  </a:txBody>
                  <a:tcPr marL="68580" marR="68580" marT="0" marB="0" anchor="ctr"/>
                </a:tc>
                <a:extLst>
                  <a:ext uri="{0D108BD9-81ED-4DB2-BD59-A6C34878D82A}">
                    <a16:rowId xmlns:a16="http://schemas.microsoft.com/office/drawing/2014/main" val="745011830"/>
                  </a:ext>
                </a:extLst>
              </a:tr>
              <a:tr h="810916">
                <a:tc>
                  <a:txBody>
                    <a:bodyPr/>
                    <a:lstStyle/>
                    <a:p>
                      <a:pPr algn="ctr">
                        <a:lnSpc>
                          <a:spcPct val="150000"/>
                        </a:lnSpc>
                      </a:pPr>
                      <a:r>
                        <a:rPr lang="en-US" sz="1200" kern="100">
                          <a:effectLst/>
                        </a:rPr>
                        <a:t>DELE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文件名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250 </a:t>
                      </a:r>
                      <a:r>
                        <a:rPr lang="zh-CN" sz="1200" kern="100">
                          <a:effectLst/>
                        </a:rPr>
                        <a:t>文件删除完成</a:t>
                      </a:r>
                    </a:p>
                    <a:p>
                      <a:pPr algn="ctr">
                        <a:lnSpc>
                          <a:spcPct val="150000"/>
                        </a:lnSpc>
                      </a:pPr>
                      <a:r>
                        <a:rPr lang="en-US" sz="1200" kern="100">
                          <a:effectLst/>
                        </a:rPr>
                        <a:t>350 </a:t>
                      </a:r>
                      <a:r>
                        <a:rPr lang="zh-CN" sz="1200" kern="100">
                          <a:effectLst/>
                        </a:rPr>
                        <a:t>文件删除出错</a:t>
                      </a:r>
                    </a:p>
                    <a:p>
                      <a:pPr algn="ctr">
                        <a:lnSpc>
                          <a:spcPct val="150000"/>
                        </a:lnSpc>
                      </a:pPr>
                      <a:r>
                        <a:rPr lang="en-US" sz="1200" kern="100">
                          <a:effectLst/>
                        </a:rPr>
                        <a:t>450 </a:t>
                      </a:r>
                      <a:r>
                        <a:rPr lang="zh-CN" sz="1200" kern="100">
                          <a:effectLst/>
                        </a:rPr>
                        <a:t>该文件不存在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dirty="0">
                          <a:solidFill>
                            <a:schemeClr val="dk1"/>
                          </a:solidFill>
                          <a:effectLst/>
                          <a:latin typeface="+mn-lt"/>
                          <a:ea typeface="+mn-ea"/>
                          <a:cs typeface="+mn-cs"/>
                        </a:rPr>
                        <a:t>从服务器删除文件（或文件夹）</a:t>
                      </a:r>
                    </a:p>
                  </a:txBody>
                  <a:tcPr marL="68580" marR="68580" marT="0" marB="0" anchor="ctr"/>
                </a:tc>
                <a:extLst>
                  <a:ext uri="{0D108BD9-81ED-4DB2-BD59-A6C34878D82A}">
                    <a16:rowId xmlns:a16="http://schemas.microsoft.com/office/drawing/2014/main" val="1957785328"/>
                  </a:ext>
                </a:extLst>
              </a:tr>
              <a:tr h="362369">
                <a:tc>
                  <a:txBody>
                    <a:bodyPr/>
                    <a:lstStyle/>
                    <a:p>
                      <a:pPr algn="ctr">
                        <a:lnSpc>
                          <a:spcPct val="150000"/>
                        </a:lnSpc>
                      </a:pPr>
                      <a:r>
                        <a:rPr lang="en-US" sz="1200" kern="100">
                          <a:effectLst/>
                        </a:rPr>
                        <a:t>LIST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213 </a:t>
                      </a:r>
                      <a:r>
                        <a:rPr lang="zh-CN" sz="1200" kern="100">
                          <a:effectLst/>
                        </a:rPr>
                        <a:t>当前目录下文件列表显示完成</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查询服务器当前目录下文件信息</a:t>
                      </a:r>
                    </a:p>
                  </a:txBody>
                  <a:tcPr marL="68580" marR="68580" marT="0" marB="0" anchor="ctr"/>
                </a:tc>
                <a:extLst>
                  <a:ext uri="{0D108BD9-81ED-4DB2-BD59-A6C34878D82A}">
                    <a16:rowId xmlns:a16="http://schemas.microsoft.com/office/drawing/2014/main" val="926499587"/>
                  </a:ext>
                </a:extLst>
              </a:tr>
              <a:tr h="334054">
                <a:tc>
                  <a:txBody>
                    <a:bodyPr/>
                    <a:lstStyle/>
                    <a:p>
                      <a:pPr algn="ctr">
                        <a:lnSpc>
                          <a:spcPct val="150000"/>
                        </a:lnSpc>
                      </a:pPr>
                      <a:r>
                        <a:rPr lang="en-US" sz="1200" kern="100">
                          <a:effectLst/>
                        </a:rPr>
                        <a:t>PWD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212 </a:t>
                      </a:r>
                      <a:r>
                        <a:rPr lang="zh-CN" sz="1200" kern="100">
                          <a:effectLst/>
                        </a:rPr>
                        <a:t>显示当前路径</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marL="0" algn="ctr" defTabSz="914400" rtl="0" eaLnBrk="1" latinLnBrk="0" hangingPunct="1">
                        <a:lnSpc>
                          <a:spcPct val="150000"/>
                        </a:lnSpc>
                      </a:pPr>
                      <a:r>
                        <a:rPr lang="zh-CN" altLang="en-US" sz="1200" kern="100">
                          <a:solidFill>
                            <a:schemeClr val="dk1"/>
                          </a:solidFill>
                          <a:effectLst/>
                          <a:latin typeface="+mn-lt"/>
                          <a:ea typeface="+mn-ea"/>
                          <a:cs typeface="+mn-cs"/>
                        </a:rPr>
                        <a:t>显示当前服务器工作路径</a:t>
                      </a:r>
                    </a:p>
                  </a:txBody>
                  <a:tcPr marL="68580" marR="68580" marT="0" marB="0" anchor="ctr"/>
                </a:tc>
                <a:extLst>
                  <a:ext uri="{0D108BD9-81ED-4DB2-BD59-A6C34878D82A}">
                    <a16:rowId xmlns:a16="http://schemas.microsoft.com/office/drawing/2014/main" val="3699096172"/>
                  </a:ext>
                </a:extLst>
              </a:tr>
              <a:tr h="794721">
                <a:tc>
                  <a:txBody>
                    <a:bodyPr/>
                    <a:lstStyle/>
                    <a:p>
                      <a:pPr algn="ctr">
                        <a:lnSpc>
                          <a:spcPct val="150000"/>
                        </a:lnSpc>
                      </a:pPr>
                      <a:r>
                        <a:rPr lang="en-US" sz="1200" kern="100" dirty="0">
                          <a:effectLst/>
                        </a:rPr>
                        <a:t>CWD</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当前路径的子路径（相对路径）或“</a:t>
                      </a:r>
                      <a:r>
                        <a:rPr lang="en-US" sz="1200" kern="100" dirty="0">
                          <a:effectLst/>
                        </a:rPr>
                        <a:t>..</a:t>
                      </a:r>
                      <a:r>
                        <a:rPr lang="zh-CN" sz="1200" kern="100" dirty="0">
                          <a:effectLst/>
                        </a:rPr>
                        <a:t>”</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dirty="0">
                          <a:effectLst/>
                        </a:rPr>
                        <a:t>212 </a:t>
                      </a:r>
                      <a:r>
                        <a:rPr lang="zh-CN" sz="1200" kern="100" dirty="0">
                          <a:effectLst/>
                        </a:rPr>
                        <a:t>路径更改完成</a:t>
                      </a:r>
                    </a:p>
                    <a:p>
                      <a:pPr algn="ctr">
                        <a:lnSpc>
                          <a:spcPct val="150000"/>
                        </a:lnSpc>
                      </a:pPr>
                      <a:r>
                        <a:rPr lang="en-US" sz="1200" kern="100" dirty="0">
                          <a:effectLst/>
                        </a:rPr>
                        <a:t>550 </a:t>
                      </a:r>
                      <a:r>
                        <a:rPr lang="zh-CN" sz="1200" kern="100" dirty="0">
                          <a:effectLst/>
                        </a:rPr>
                        <a:t>路径不存在</a:t>
                      </a:r>
                      <a:endParaRPr lang="en-US" altLang="zh-CN" sz="1200" kern="100" dirty="0">
                        <a:effectLst/>
                      </a:endParaRPr>
                    </a:p>
                    <a:p>
                      <a:pPr marL="0" algn="ctr" defTabSz="914400" rtl="0" eaLnBrk="1" latinLnBrk="0" hangingPunct="1">
                        <a:lnSpc>
                          <a:spcPct val="150000"/>
                        </a:lnSpc>
                      </a:pPr>
                      <a:r>
                        <a:rPr lang="en-US" altLang="zh-CN" sz="1200" kern="100" dirty="0">
                          <a:solidFill>
                            <a:schemeClr val="dk1"/>
                          </a:solidFill>
                          <a:effectLst/>
                          <a:latin typeface="+mn-lt"/>
                          <a:ea typeface="+mn-ea"/>
                          <a:cs typeface="+mn-cs"/>
                        </a:rPr>
                        <a:t>504 </a:t>
                      </a:r>
                      <a:r>
                        <a:rPr lang="zh-CN" altLang="en-US" sz="1200" kern="100" dirty="0">
                          <a:solidFill>
                            <a:schemeClr val="dk1"/>
                          </a:solidFill>
                          <a:effectLst/>
                          <a:latin typeface="+mn-lt"/>
                          <a:ea typeface="+mn-ea"/>
                          <a:cs typeface="+mn-cs"/>
                        </a:rPr>
                        <a:t>无效命令参数</a:t>
                      </a:r>
                    </a:p>
                  </a:txBody>
                  <a:tcPr marL="41396" marR="41396" marT="0" marB="0" anchor="ctr"/>
                </a:tc>
                <a:tc>
                  <a:txBody>
                    <a:bodyPr/>
                    <a:lstStyle/>
                    <a:p>
                      <a:pPr marL="0" algn="ctr" defTabSz="914400" rtl="0" eaLnBrk="1" latinLnBrk="0" hangingPunct="1">
                        <a:lnSpc>
                          <a:spcPct val="150000"/>
                        </a:lnSpc>
                      </a:pPr>
                      <a:r>
                        <a:rPr lang="zh-CN" altLang="en-US" sz="1200" kern="100" dirty="0">
                          <a:solidFill>
                            <a:schemeClr val="dk1"/>
                          </a:solidFill>
                          <a:effectLst/>
                          <a:latin typeface="+mn-lt"/>
                          <a:ea typeface="+mn-ea"/>
                          <a:cs typeface="+mn-cs"/>
                        </a:rPr>
                        <a:t>更改服务器工作路径（仅限已有文件夹路径）</a:t>
                      </a:r>
                    </a:p>
                  </a:txBody>
                  <a:tcPr marL="68580" marR="68580" marT="0" marB="0" anchor="ctr"/>
                </a:tc>
                <a:extLst>
                  <a:ext uri="{0D108BD9-81ED-4DB2-BD59-A6C34878D82A}">
                    <a16:rowId xmlns:a16="http://schemas.microsoft.com/office/drawing/2014/main" val="4068928512"/>
                  </a:ext>
                </a:extLst>
              </a:tr>
            </a:tbl>
          </a:graphicData>
        </a:graphic>
      </p:graphicFrame>
    </p:spTree>
    <p:extLst>
      <p:ext uri="{BB962C8B-B14F-4D97-AF65-F5344CB8AC3E}">
        <p14:creationId xmlns:p14="http://schemas.microsoft.com/office/powerpoint/2010/main" val="37754507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BEDD21F-504D-4C77-9808-CFBFB6FB3EA9}"/>
              </a:ext>
            </a:extLst>
          </p:cNvPr>
          <p:cNvPicPr/>
          <p:nvPr/>
        </p:nvPicPr>
        <p:blipFill>
          <a:blip r:embed="rId2">
            <a:extLst>
              <a:ext uri="{28A0092B-C50C-407E-A947-70E740481C1C}">
                <a14:useLocalDpi xmlns:a14="http://schemas.microsoft.com/office/drawing/2010/main" val="0"/>
              </a:ext>
            </a:extLst>
          </a:blip>
          <a:srcRect/>
          <a:stretch/>
        </p:blipFill>
        <p:spPr>
          <a:xfrm>
            <a:off x="1166966" y="1573240"/>
            <a:ext cx="10320989" cy="4783110"/>
          </a:xfrm>
          <a:prstGeom prst="rect">
            <a:avLst/>
          </a:prstGeom>
        </p:spPr>
      </p:pic>
      <p:sp>
        <p:nvSpPr>
          <p:cNvPr id="13" name="灯片编号占位符 12"/>
          <p:cNvSpPr>
            <a:spLocks noGrp="1"/>
          </p:cNvSpPr>
          <p:nvPr>
            <p:ph type="sldNum" sz="quarter" idx="10"/>
          </p:nvPr>
        </p:nvSpPr>
        <p:spPr/>
        <p:txBody>
          <a:bodyPr/>
          <a:lstStyle/>
          <a:p>
            <a:fld id="{023126B9-07AC-4BAF-B3D7-FAC1D3999DA4}" type="slidenum">
              <a:rPr lang="zh-CN" altLang="en-US" smtClean="0"/>
              <a:pPr/>
              <a:t>14</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类</a:t>
            </a:r>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图</a:t>
            </a:r>
            <a:endParaRPr lang="zh-CN" altLang="en-US"/>
          </a:p>
        </p:txBody>
      </p:sp>
    </p:spTree>
    <p:extLst>
      <p:ext uri="{BB962C8B-B14F-4D97-AF65-F5344CB8AC3E}">
        <p14:creationId xmlns:p14="http://schemas.microsoft.com/office/powerpoint/2010/main" val="340534213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15</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3" name="图片 2">
            <a:extLst>
              <a:ext uri="{FF2B5EF4-FFF2-40B4-BE49-F238E27FC236}">
                <a16:creationId xmlns:a16="http://schemas.microsoft.com/office/drawing/2014/main" id="{DB62DA59-3831-4C0C-A4D1-FA99161F09B4}"/>
              </a:ext>
            </a:extLst>
          </p:cNvPr>
          <p:cNvPicPr>
            <a:picLocks noChangeAspect="1"/>
          </p:cNvPicPr>
          <p:nvPr/>
        </p:nvPicPr>
        <p:blipFill>
          <a:blip r:embed="rId3"/>
          <a:stretch>
            <a:fillRect/>
          </a:stretch>
        </p:blipFill>
        <p:spPr>
          <a:xfrm>
            <a:off x="4244181" y="171156"/>
            <a:ext cx="3703638" cy="6550319"/>
          </a:xfrm>
          <a:prstGeom prst="rect">
            <a:avLst/>
          </a:prstGeom>
        </p:spPr>
      </p:pic>
    </p:spTree>
    <p:extLst>
      <p:ext uri="{BB962C8B-B14F-4D97-AF65-F5344CB8AC3E}">
        <p14:creationId xmlns:p14="http://schemas.microsoft.com/office/powerpoint/2010/main" val="354077198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16</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0" name="文本框 9">
            <a:extLst>
              <a:ext uri="{FF2B5EF4-FFF2-40B4-BE49-F238E27FC236}">
                <a16:creationId xmlns:a16="http://schemas.microsoft.com/office/drawing/2014/main" id="{69FEE24A-FA4E-429C-B39B-E9567028F367}"/>
              </a:ext>
            </a:extLst>
          </p:cNvPr>
          <p:cNvSpPr txBox="1"/>
          <p:nvPr/>
        </p:nvSpPr>
        <p:spPr>
          <a:xfrm>
            <a:off x="1898024" y="1249379"/>
            <a:ext cx="8395952" cy="5031442"/>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Ftp_Server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类实现了服务器主进程，用于接收客户端的连接请求。</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Share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类存放了服务器端中的用户信息和工作路径作为共享变量。</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ConnectionThread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类负责管理和建立控制连接和数据连接，接收连接上传输的指令等信息，对连接上传输的指令进行中继。</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CommandFactory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类实现了不同指令的分流。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接口规定了收到来自客户端指令时固定的处理操作需要的函数和相应参数。</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UserCommand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PassCommand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PortCommand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PasvCommand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QuitCommand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StorCommand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RetrCommand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DeleCommand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ListCommand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PwdCommand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CwdCommand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类分别实现了对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MYPORT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PASV</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RETR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DELE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各具体指令的处理和响应。使用时，客户端通过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Socket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连接向服务器端发送请求，初始应与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端口建立连接。</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320786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17</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8053231" y="6416990"/>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类</a:t>
            </a:r>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图</a:t>
            </a:r>
            <a:endParaRPr lang="zh-CN" altLang="en-US"/>
          </a:p>
        </p:txBody>
      </p:sp>
      <p:pic>
        <p:nvPicPr>
          <p:cNvPr id="9" name="图片 8">
            <a:extLst>
              <a:ext uri="{FF2B5EF4-FFF2-40B4-BE49-F238E27FC236}">
                <a16:creationId xmlns:a16="http://schemas.microsoft.com/office/drawing/2014/main" id="{67E57F37-2847-4329-947C-6D2B0DF197A1}"/>
              </a:ext>
            </a:extLst>
          </p:cNvPr>
          <p:cNvPicPr/>
          <p:nvPr/>
        </p:nvPicPr>
        <p:blipFill>
          <a:blip r:embed="rId3">
            <a:extLst>
              <a:ext uri="{28A0092B-C50C-407E-A947-70E740481C1C}">
                <a14:useLocalDpi xmlns:a14="http://schemas.microsoft.com/office/drawing/2010/main" val="0"/>
              </a:ext>
            </a:extLst>
          </a:blip>
          <a:stretch>
            <a:fillRect/>
          </a:stretch>
        </p:blipFill>
        <p:spPr>
          <a:xfrm>
            <a:off x="4702291" y="463299"/>
            <a:ext cx="7212169" cy="5931401"/>
          </a:xfrm>
          <a:prstGeom prst="rect">
            <a:avLst/>
          </a:prstGeom>
        </p:spPr>
      </p:pic>
      <p:pic>
        <p:nvPicPr>
          <p:cNvPr id="3" name="图片 2">
            <a:extLst>
              <a:ext uri="{FF2B5EF4-FFF2-40B4-BE49-F238E27FC236}">
                <a16:creationId xmlns:a16="http://schemas.microsoft.com/office/drawing/2014/main" id="{02DB5BDD-6FA9-4748-833D-8EF9E38230D6}"/>
              </a:ext>
            </a:extLst>
          </p:cNvPr>
          <p:cNvPicPr>
            <a:picLocks noChangeAspect="1"/>
          </p:cNvPicPr>
          <p:nvPr/>
        </p:nvPicPr>
        <p:blipFill>
          <a:blip r:embed="rId4"/>
          <a:stretch>
            <a:fillRect/>
          </a:stretch>
        </p:blipFill>
        <p:spPr>
          <a:xfrm>
            <a:off x="197624" y="1597458"/>
            <a:ext cx="4250854" cy="4018460"/>
          </a:xfrm>
          <a:prstGeom prst="rect">
            <a:avLst/>
          </a:prstGeom>
        </p:spPr>
      </p:pic>
    </p:spTree>
    <p:extLst>
      <p:ext uri="{BB962C8B-B14F-4D97-AF65-F5344CB8AC3E}">
        <p14:creationId xmlns:p14="http://schemas.microsoft.com/office/powerpoint/2010/main" val="364286895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18</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0" name="文本框 9">
            <a:extLst>
              <a:ext uri="{FF2B5EF4-FFF2-40B4-BE49-F238E27FC236}">
                <a16:creationId xmlns:a16="http://schemas.microsoft.com/office/drawing/2014/main" id="{CF9E3BDE-B815-4C0A-974D-7D9C0D3E393B}"/>
              </a:ext>
            </a:extLst>
          </p:cNvPr>
          <p:cNvSpPr txBox="1"/>
          <p:nvPr/>
        </p:nvSpPr>
        <p:spPr>
          <a:xfrm>
            <a:off x="1898024" y="1249379"/>
            <a:ext cx="8395952" cy="4615944"/>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MainGUI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Swing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工具包实现了客户端的交互界面，</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DeleteButtonColumn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DownloadButtonColumn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UploadButtonColumn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类对应删除、下载、上传按钮，由于交互界面中这几个按钮需要出现多次，因此单列为类。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Ftp_Client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接口规定了客户端不同模式均需要实现的方法，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isLogined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方法用于获取是否登录，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initftp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方法用于执行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的登录指令，</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logOut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方法用于执行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退出指令，</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getAllFile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方法用于执行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指令获取和刷新文件列表，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upload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指令上传本地文件，</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download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RETR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指令下载文件到本地，</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delete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DELE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指令删除文件，</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getRemotePath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指令显示服务器的远程工作目录，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changeFir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指令更改服务器的远程工作目录。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FtpClient_active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类和</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FtpClient_passive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类实现了</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Ftp_Client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接口，分别对应主动模式和被动模式下客户端的实现，其构造函数完成了客户端与服务器端的初始连接。</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602641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19</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客户端交互界面</a:t>
            </a:r>
            <a:endParaRPr lang="zh-CN" altLang="en-US"/>
          </a:p>
        </p:txBody>
      </p:sp>
      <p:pic>
        <p:nvPicPr>
          <p:cNvPr id="10" name="图片 9">
            <a:extLst>
              <a:ext uri="{FF2B5EF4-FFF2-40B4-BE49-F238E27FC236}">
                <a16:creationId xmlns:a16="http://schemas.microsoft.com/office/drawing/2014/main" id="{2959CEE1-7B50-4F2B-893C-6CCF148A1893}"/>
              </a:ext>
            </a:extLst>
          </p:cNvPr>
          <p:cNvPicPr/>
          <p:nvPr/>
        </p:nvPicPr>
        <p:blipFill rotWithShape="1">
          <a:blip r:embed="rId3"/>
          <a:srcRect b="52033"/>
          <a:stretch/>
        </p:blipFill>
        <p:spPr>
          <a:xfrm>
            <a:off x="1609860" y="1756696"/>
            <a:ext cx="8802710" cy="4320968"/>
          </a:xfrm>
          <a:prstGeom prst="rect">
            <a:avLst/>
          </a:prstGeom>
        </p:spPr>
      </p:pic>
    </p:spTree>
    <p:extLst>
      <p:ext uri="{BB962C8B-B14F-4D97-AF65-F5344CB8AC3E}">
        <p14:creationId xmlns:p14="http://schemas.microsoft.com/office/powerpoint/2010/main" val="17565036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087208"/>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基本功能与附加功能</a:t>
            </a:r>
          </a:p>
        </p:txBody>
      </p:sp>
      <p:cxnSp>
        <p:nvCxnSpPr>
          <p:cNvPr id="26" name="直接连接符 25"/>
          <p:cNvCxnSpPr/>
          <p:nvPr/>
        </p:nvCxnSpPr>
        <p:spPr>
          <a:xfrm flipH="1">
            <a:off x="5521326" y="899885"/>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610960"/>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2185758"/>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设计</a:t>
            </a:r>
          </a:p>
        </p:txBody>
      </p:sp>
      <p:cxnSp>
        <p:nvCxnSpPr>
          <p:cNvPr id="29" name="直接连接符 28"/>
          <p:cNvCxnSpPr/>
          <p:nvPr/>
        </p:nvCxnSpPr>
        <p:spPr>
          <a:xfrm flipH="1">
            <a:off x="5521326" y="1996847"/>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1707922"/>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564" y="3284308"/>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实现</a:t>
            </a:r>
          </a:p>
        </p:txBody>
      </p:sp>
      <p:cxnSp>
        <p:nvCxnSpPr>
          <p:cNvPr id="32" name="直接连接符 31"/>
          <p:cNvCxnSpPr/>
          <p:nvPr/>
        </p:nvCxnSpPr>
        <p:spPr>
          <a:xfrm flipH="1">
            <a:off x="5521326" y="3095397"/>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2806472"/>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964238" y="4374089"/>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测试</a:t>
            </a:r>
          </a:p>
        </p:txBody>
      </p:sp>
      <p:cxnSp>
        <p:nvCxnSpPr>
          <p:cNvPr id="35" name="直接连接符 34"/>
          <p:cNvCxnSpPr/>
          <p:nvPr/>
        </p:nvCxnSpPr>
        <p:spPr>
          <a:xfrm flipH="1">
            <a:off x="5521326" y="4193946"/>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3905022"/>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pPr/>
              <a:t>2</a:t>
            </a:fld>
            <a:endParaRPr lang="zh-CN" altLang="en-US" dirty="0"/>
          </a:p>
        </p:txBody>
      </p:sp>
      <p:sp>
        <p:nvSpPr>
          <p:cNvPr id="19" name="文本框 23">
            <a:extLst>
              <a:ext uri="{FF2B5EF4-FFF2-40B4-BE49-F238E27FC236}">
                <a16:creationId xmlns:a16="http://schemas.microsoft.com/office/drawing/2014/main" id="{86672CF3-B5A8-4116-8BB0-8447DB90B264}"/>
              </a:ext>
            </a:extLst>
          </p:cNvPr>
          <p:cNvSpPr txBox="1">
            <a:spLocks noChangeArrowheads="1"/>
          </p:cNvSpPr>
          <p:nvPr/>
        </p:nvSpPr>
        <p:spPr bwMode="auto">
          <a:xfrm>
            <a:off x="6031716" y="5423842"/>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在线展示</a:t>
            </a:r>
          </a:p>
        </p:txBody>
      </p:sp>
      <p:cxnSp>
        <p:nvCxnSpPr>
          <p:cNvPr id="20" name="直接连接符 19">
            <a:extLst>
              <a:ext uri="{FF2B5EF4-FFF2-40B4-BE49-F238E27FC236}">
                <a16:creationId xmlns:a16="http://schemas.microsoft.com/office/drawing/2014/main" id="{447449D9-8878-4A60-8A1D-3CB80218BCD7}"/>
              </a:ext>
            </a:extLst>
          </p:cNvPr>
          <p:cNvCxnSpPr/>
          <p:nvPr/>
        </p:nvCxnSpPr>
        <p:spPr>
          <a:xfrm flipH="1">
            <a:off x="5645954" y="5289939"/>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25">
            <a:extLst>
              <a:ext uri="{FF2B5EF4-FFF2-40B4-BE49-F238E27FC236}">
                <a16:creationId xmlns:a16="http://schemas.microsoft.com/office/drawing/2014/main" id="{6CB8EA2F-FC1F-41C4-9DC2-5AE6C8200BFF}"/>
              </a:ext>
            </a:extLst>
          </p:cNvPr>
          <p:cNvSpPr txBox="1">
            <a:spLocks noChangeArrowheads="1"/>
          </p:cNvSpPr>
          <p:nvPr/>
        </p:nvSpPr>
        <p:spPr bwMode="auto">
          <a:xfrm>
            <a:off x="5443093" y="5081288"/>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5</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Tree>
    <p:extLst>
      <p:ext uri="{BB962C8B-B14F-4D97-AF65-F5344CB8AC3E}">
        <p14:creationId xmlns:p14="http://schemas.microsoft.com/office/powerpoint/2010/main" val="180034659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20</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客户端交互界面</a:t>
            </a:r>
            <a:endParaRPr lang="zh-CN" altLang="en-US"/>
          </a:p>
        </p:txBody>
      </p:sp>
      <p:pic>
        <p:nvPicPr>
          <p:cNvPr id="9" name="图片 8">
            <a:extLst>
              <a:ext uri="{FF2B5EF4-FFF2-40B4-BE49-F238E27FC236}">
                <a16:creationId xmlns:a16="http://schemas.microsoft.com/office/drawing/2014/main" id="{824EBC77-8D14-45D2-82AD-9556908D2710}"/>
              </a:ext>
            </a:extLst>
          </p:cNvPr>
          <p:cNvPicPr/>
          <p:nvPr/>
        </p:nvPicPr>
        <p:blipFill>
          <a:blip r:embed="rId3">
            <a:extLst>
              <a:ext uri="{28A0092B-C50C-407E-A947-70E740481C1C}">
                <a14:useLocalDpi xmlns:a14="http://schemas.microsoft.com/office/drawing/2010/main" val="0"/>
              </a:ext>
            </a:extLst>
          </a:blip>
          <a:stretch>
            <a:fillRect/>
          </a:stretch>
        </p:blipFill>
        <p:spPr>
          <a:xfrm>
            <a:off x="3619829" y="1147635"/>
            <a:ext cx="6689709" cy="6060817"/>
          </a:xfrm>
          <a:prstGeom prst="rect">
            <a:avLst/>
          </a:prstGeom>
        </p:spPr>
      </p:pic>
    </p:spTree>
    <p:extLst>
      <p:ext uri="{BB962C8B-B14F-4D97-AF65-F5344CB8AC3E}">
        <p14:creationId xmlns:p14="http://schemas.microsoft.com/office/powerpoint/2010/main" val="35073550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85900"/>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04</a:t>
            </a:r>
          </a:p>
        </p:txBody>
      </p:sp>
      <p:sp>
        <p:nvSpPr>
          <p:cNvPr id="19" name="文本框 58"/>
          <p:cNvSpPr txBox="1"/>
          <p:nvPr/>
        </p:nvSpPr>
        <p:spPr>
          <a:xfrm>
            <a:off x="3991121" y="2818743"/>
            <a:ext cx="4873479" cy="923330"/>
          </a:xfrm>
          <a:prstGeom prst="rect">
            <a:avLst/>
          </a:prstGeom>
          <a:noFill/>
        </p:spPr>
        <p:txBody>
          <a:bodyPr wrap="square">
            <a:spAutoFit/>
          </a:bodyPr>
          <a:lstStyle/>
          <a:p>
            <a:pPr>
              <a:defRPr/>
            </a:pPr>
            <a:r>
              <a:rPr lang="en-US" altLang="zh-CN" sz="5400" b="1">
                <a:solidFill>
                  <a:schemeClr val="bg2">
                    <a:lumMod val="25000"/>
                  </a:schemeClr>
                </a:solidFill>
                <a:latin typeface="微软雅黑" panose="020B0503020204020204" pitchFamily="34" charset="-122"/>
                <a:ea typeface="微软雅黑" panose="020B0503020204020204" pitchFamily="34" charset="-122"/>
              </a:rPr>
              <a:t>ftp</a:t>
            </a:r>
            <a:r>
              <a:rPr lang="zh-CN" altLang="en-US" sz="5400" b="1">
                <a:solidFill>
                  <a:schemeClr val="bg2">
                    <a:lumMod val="25000"/>
                  </a:schemeClr>
                </a:solidFill>
                <a:latin typeface="微软雅黑" panose="020B0503020204020204" pitchFamily="34" charset="-122"/>
                <a:ea typeface="微软雅黑" panose="020B0503020204020204" pitchFamily="34" charset="-122"/>
              </a:rPr>
              <a:t>测试</a:t>
            </a:r>
            <a:endParaRPr lang="zh-CN" altLang="en-US" sz="5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21</a:t>
            </a:fld>
            <a:endParaRPr lang="zh-CN" altLang="en-US" dirty="0"/>
          </a:p>
        </p:txBody>
      </p:sp>
    </p:spTree>
    <p:extLst>
      <p:ext uri="{BB962C8B-B14F-4D97-AF65-F5344CB8AC3E}">
        <p14:creationId xmlns:p14="http://schemas.microsoft.com/office/powerpoint/2010/main" val="23052181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10"/>
          </p:nvPr>
        </p:nvSpPr>
        <p:spPr/>
        <p:txBody>
          <a:bodyPr/>
          <a:lstStyle/>
          <a:p>
            <a:fld id="{023126B9-07AC-4BAF-B3D7-FAC1D3999DA4}" type="slidenum">
              <a:rPr lang="zh-CN" altLang="en-US" smtClean="0"/>
              <a:pPr/>
              <a:t>22</a:t>
            </a:fld>
            <a:endParaRPr lang="zh-CN" altLang="en-US" dirty="0"/>
          </a:p>
        </p:txBody>
      </p:sp>
      <p:sp>
        <p:nvSpPr>
          <p:cNvPr id="29" name="文本框 28"/>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测试环境</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0" name="任意多边形 29"/>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4" name="文本框 33">
            <a:extLst>
              <a:ext uri="{FF2B5EF4-FFF2-40B4-BE49-F238E27FC236}">
                <a16:creationId xmlns:a16="http://schemas.microsoft.com/office/drawing/2014/main" id="{77DB1FFF-8B9B-4B40-9C7C-FEC47575D8C9}"/>
              </a:ext>
            </a:extLst>
          </p:cNvPr>
          <p:cNvSpPr txBox="1"/>
          <p:nvPr/>
        </p:nvSpPr>
        <p:spPr>
          <a:xfrm>
            <a:off x="300019" y="3060922"/>
            <a:ext cx="4570154" cy="2953950"/>
          </a:xfrm>
          <a:prstGeom prst="rect">
            <a:avLst/>
          </a:prstGeom>
          <a:noFill/>
        </p:spPr>
        <p:txBody>
          <a:bodyPr wrap="square">
            <a:spAutoFit/>
          </a:bodyPr>
          <a:lstStyle/>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Idea</a:t>
            </a:r>
            <a:endParaRPr lang="en-US" altLang="zh-CN">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JDK15</a:t>
            </a: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OS: Windows 10 </a:t>
            </a:r>
            <a:endParaRPr lang="en-US" altLang="zh-CN">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CPU: AMD Ryzen 7 4800U with Radeon Graphics  1.80 GHz</a:t>
            </a:r>
            <a:endParaRPr lang="zh-CN" altLang="zh-CN" sz="180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RAM: 16.0 GB </a:t>
            </a:r>
            <a:endParaRPr lang="zh-CN" altLang="zh-CN" sz="180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SSD: 256G SSD</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固态硬盘</a:t>
            </a:r>
            <a:endParaRPr lang="zh-CN" altLang="zh-CN" sz="18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C9C9DF31-9241-435A-A9C0-EA6AFE23DF19}"/>
              </a:ext>
            </a:extLst>
          </p:cNvPr>
          <p:cNvPicPr>
            <a:picLocks noChangeAspect="1"/>
          </p:cNvPicPr>
          <p:nvPr/>
        </p:nvPicPr>
        <p:blipFill>
          <a:blip r:embed="rId3"/>
          <a:stretch>
            <a:fillRect/>
          </a:stretch>
        </p:blipFill>
        <p:spPr>
          <a:xfrm>
            <a:off x="4441358" y="523921"/>
            <a:ext cx="10756820" cy="6197554"/>
          </a:xfrm>
          <a:prstGeom prst="rect">
            <a:avLst/>
          </a:prstGeom>
        </p:spPr>
      </p:pic>
    </p:spTree>
    <p:extLst>
      <p:ext uri="{BB962C8B-B14F-4D97-AF65-F5344CB8AC3E}">
        <p14:creationId xmlns:p14="http://schemas.microsoft.com/office/powerpoint/2010/main" val="24587648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23</a:t>
            </a:fld>
            <a:endParaRPr lang="zh-CN" altLang="en-US" dirty="0"/>
          </a:p>
        </p:txBody>
      </p:sp>
      <p:sp>
        <p:nvSpPr>
          <p:cNvPr id="20" name="文本框 19"/>
          <p:cNvSpPr txBox="1"/>
          <p:nvPr/>
        </p:nvSpPr>
        <p:spPr>
          <a:xfrm>
            <a:off x="1671438" y="32575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测试计划</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文本框 24">
            <a:extLst>
              <a:ext uri="{FF2B5EF4-FFF2-40B4-BE49-F238E27FC236}">
                <a16:creationId xmlns:a16="http://schemas.microsoft.com/office/drawing/2014/main" id="{ABE1D2D4-AB12-491C-A1E5-0264B7CDBF5D}"/>
              </a:ext>
            </a:extLst>
          </p:cNvPr>
          <p:cNvSpPr txBox="1"/>
          <p:nvPr/>
        </p:nvSpPr>
        <p:spPr>
          <a:xfrm>
            <a:off x="1749168" y="682366"/>
            <a:ext cx="9209276" cy="5911618"/>
          </a:xfrm>
          <a:prstGeom prst="rect">
            <a:avLst/>
          </a:prstGeom>
          <a:noFill/>
        </p:spPr>
        <p:txBody>
          <a:bodyPr wrap="square">
            <a:spAutoFit/>
          </a:bodyPr>
          <a:lstStyle/>
          <a:p>
            <a:pPr>
              <a:lnSpc>
                <a:spcPct val="150000"/>
              </a:lnSpc>
            </a:pPr>
            <a:r>
              <a:rPr lang="zh-CN" altLang="zh-CN" sz="2000" b="1" dirty="0">
                <a:effectLst/>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将会测试以下功能：</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）客户端交互界面</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）登录功能</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主动模式（默认用户使用其他功能前需要先进行登录，用户名和密码提交分别对应命令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PASS</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；主动模式对应命令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MYPORT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，被动模式对应命令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PASV</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）登录功能</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被动模式</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）退出登录（对应命令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5</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）刷新功能：</a:t>
            </a:r>
            <a:r>
              <a:rPr lang="zh-CN" altLang="zh-CN" sz="1800" dirty="0">
                <a:effectLst/>
                <a:latin typeface="等线" panose="02010600030101010101" pitchFamily="2" charset="-122"/>
                <a:ea typeface="Times New Roman" panose="02020603050405020304" pitchFamily="18" charset="0"/>
                <a:cs typeface="Times New Roman" panose="02020603050405020304" pitchFamily="18" charset="0"/>
              </a:rPr>
              <a:t> </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查询当前目录下文件信息功能，更新客户端页面的文件列表（对应命令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LIST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6</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）上传文件功能（对应命令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STOR</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），测试多种不同类型的文件；</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7</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）下载文件功能（对应命令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RETR</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8</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）删除文件功能（对应命令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DELE</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9</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）切换服务器工作路径（对应命令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10</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）其他</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1686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24</a:t>
            </a:fld>
            <a:endParaRPr lang="zh-CN" altLang="en-US" dirty="0"/>
          </a:p>
        </p:txBody>
      </p:sp>
      <p:sp>
        <p:nvSpPr>
          <p:cNvPr id="20" name="文本框 19"/>
          <p:cNvSpPr txBox="1"/>
          <p:nvPr/>
        </p:nvSpPr>
        <p:spPr>
          <a:xfrm>
            <a:off x="1594164" y="293956"/>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3" name="表格 2">
            <a:extLst>
              <a:ext uri="{FF2B5EF4-FFF2-40B4-BE49-F238E27FC236}">
                <a16:creationId xmlns:a16="http://schemas.microsoft.com/office/drawing/2014/main" id="{9104789F-56A3-4706-939B-ACA968A7B3BE}"/>
              </a:ext>
            </a:extLst>
          </p:cNvPr>
          <p:cNvGraphicFramePr>
            <a:graphicFrameLocks noGrp="1"/>
          </p:cNvGraphicFramePr>
          <p:nvPr>
            <p:extLst>
              <p:ext uri="{D42A27DB-BD31-4B8C-83A1-F6EECF244321}">
                <p14:modId xmlns:p14="http://schemas.microsoft.com/office/powerpoint/2010/main" val="920500918"/>
              </p:ext>
            </p:extLst>
          </p:nvPr>
        </p:nvGraphicFramePr>
        <p:xfrm>
          <a:off x="1287887" y="946597"/>
          <a:ext cx="10549211" cy="5808435"/>
        </p:xfrm>
        <a:graphic>
          <a:graphicData uri="http://schemas.openxmlformats.org/drawingml/2006/table">
            <a:tbl>
              <a:tblPr firstRow="1" firstCol="1" bandRow="1">
                <a:tableStyleId>{5C22544A-7EE6-4342-B048-85BDC9FD1C3A}</a:tableStyleId>
              </a:tblPr>
              <a:tblGrid>
                <a:gridCol w="2644933">
                  <a:extLst>
                    <a:ext uri="{9D8B030D-6E8A-4147-A177-3AD203B41FA5}">
                      <a16:colId xmlns:a16="http://schemas.microsoft.com/office/drawing/2014/main" val="4155633824"/>
                    </a:ext>
                  </a:extLst>
                </a:gridCol>
                <a:gridCol w="7904278">
                  <a:extLst>
                    <a:ext uri="{9D8B030D-6E8A-4147-A177-3AD203B41FA5}">
                      <a16:colId xmlns:a16="http://schemas.microsoft.com/office/drawing/2014/main" val="1777435436"/>
                    </a:ext>
                  </a:extLst>
                </a:gridCol>
              </a:tblGrid>
              <a:tr h="706744">
                <a:tc>
                  <a:txBody>
                    <a:bodyPr/>
                    <a:lstStyle/>
                    <a:p>
                      <a:pPr algn="ctr"/>
                      <a:r>
                        <a:rPr lang="zh-CN" sz="1800" kern="100">
                          <a:effectLst/>
                        </a:rPr>
                        <a:t>测试用例编号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02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057460"/>
                  </a:ext>
                </a:extLst>
              </a:tr>
              <a:tr h="706744">
                <a:tc>
                  <a:txBody>
                    <a:bodyPr/>
                    <a:lstStyle/>
                    <a:p>
                      <a:pPr algn="ctr"/>
                      <a:r>
                        <a:rPr lang="zh-CN" sz="1800" kern="100">
                          <a:effectLst/>
                        </a:rPr>
                        <a:t>测试内容</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登录</a:t>
                      </a:r>
                      <a:r>
                        <a:rPr lang="en-US" sz="1800" kern="100">
                          <a:effectLst/>
                        </a:rPr>
                        <a:t>—</a:t>
                      </a:r>
                      <a:r>
                        <a:rPr lang="zh-CN" sz="1800" kern="100">
                          <a:effectLst/>
                        </a:rPr>
                        <a:t>主动模式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575234"/>
                  </a:ext>
                </a:extLst>
              </a:tr>
              <a:tr h="706744">
                <a:tc>
                  <a:txBody>
                    <a:bodyPr/>
                    <a:lstStyle/>
                    <a:p>
                      <a:pPr algn="ctr"/>
                      <a:r>
                        <a:rPr lang="zh-CN" sz="1800" kern="100">
                          <a:effectLst/>
                        </a:rPr>
                        <a:t>预置条件</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运行</a:t>
                      </a:r>
                      <a:r>
                        <a:rPr lang="en-US" sz="1800" kern="100">
                          <a:effectLst/>
                        </a:rPr>
                        <a:t>FtpServer.java</a:t>
                      </a:r>
                      <a:r>
                        <a:rPr lang="zh-CN" sz="1800" kern="100">
                          <a:effectLst/>
                        </a:rPr>
                        <a:t>和</a:t>
                      </a:r>
                      <a:r>
                        <a:rPr lang="en-US" sz="1800" kern="100">
                          <a:effectLst/>
                        </a:rPr>
                        <a:t>MainGUI.java</a:t>
                      </a:r>
                      <a:r>
                        <a:rPr lang="zh-CN" sz="1800" kern="100">
                          <a:effectLst/>
                        </a:rPr>
                        <a:t>，弹出客户端窗口</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7926621"/>
                  </a:ext>
                </a:extLst>
              </a:tr>
              <a:tr h="861227">
                <a:tc>
                  <a:txBody>
                    <a:bodyPr/>
                    <a:lstStyle/>
                    <a:p>
                      <a:pPr algn="ctr"/>
                      <a:r>
                        <a:rPr lang="zh-CN" sz="1800" kern="100">
                          <a:effectLst/>
                        </a:rPr>
                        <a:t>操作步骤</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填写以下信息：服务器：</a:t>
                      </a:r>
                      <a:r>
                        <a:rPr lang="en-US" sz="1800" kern="100">
                          <a:effectLst/>
                        </a:rPr>
                        <a:t>127.0.0.1</a:t>
                      </a:r>
                      <a:r>
                        <a:rPr lang="zh-CN" sz="1800" kern="100">
                          <a:effectLst/>
                        </a:rPr>
                        <a:t>；用户名：</a:t>
                      </a:r>
                      <a:r>
                        <a:rPr lang="en-US" sz="1800" kern="100">
                          <a:effectLst/>
                        </a:rPr>
                        <a:t>stu1</a:t>
                      </a:r>
                      <a:r>
                        <a:rPr lang="zh-CN" sz="1800" kern="100">
                          <a:effectLst/>
                        </a:rPr>
                        <a:t>；密码：</a:t>
                      </a:r>
                      <a:r>
                        <a:rPr lang="en-US" sz="1800" kern="100">
                          <a:effectLst/>
                        </a:rPr>
                        <a:t>000000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4059626"/>
                  </a:ext>
                </a:extLst>
              </a:tr>
              <a:tr h="706744">
                <a:tc>
                  <a:txBody>
                    <a:bodyPr/>
                    <a:lstStyle/>
                    <a:p>
                      <a:pPr algn="ctr"/>
                      <a:r>
                        <a:rPr lang="zh-CN" sz="1800" kern="100">
                          <a:effectLst/>
                        </a:rPr>
                        <a:t>预期结果</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客户端登录成功；服务端打印登录信息和文件列表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5487275"/>
                  </a:ext>
                </a:extLst>
              </a:tr>
              <a:tr h="706744">
                <a:tc>
                  <a:txBody>
                    <a:bodyPr/>
                    <a:lstStyle/>
                    <a:p>
                      <a:pPr algn="ctr"/>
                      <a:r>
                        <a:rPr lang="zh-CN" sz="1800" kern="100">
                          <a:effectLst/>
                        </a:rPr>
                        <a:t>实际客户端结果</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18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8162659"/>
                  </a:ext>
                </a:extLst>
              </a:tr>
              <a:tr h="706744">
                <a:tc>
                  <a:txBody>
                    <a:bodyPr/>
                    <a:lstStyle/>
                    <a:p>
                      <a:pPr algn="ctr"/>
                      <a:r>
                        <a:rPr lang="zh-CN" sz="1800" kern="100">
                          <a:effectLst/>
                        </a:rPr>
                        <a:t>实际服务端结果</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68917630"/>
                  </a:ext>
                </a:extLst>
              </a:tr>
              <a:tr h="706744">
                <a:tc>
                  <a:txBody>
                    <a:bodyPr/>
                    <a:lstStyle/>
                    <a:p>
                      <a:pPr algn="ctr"/>
                      <a:r>
                        <a:rPr lang="zh-CN" sz="1800" kern="100">
                          <a:effectLst/>
                        </a:rPr>
                        <a:t>是否通过</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17661237"/>
                  </a:ext>
                </a:extLst>
              </a:tr>
            </a:tbl>
          </a:graphicData>
        </a:graphic>
      </p:graphicFrame>
      <p:pic>
        <p:nvPicPr>
          <p:cNvPr id="2053" name="图片 25">
            <a:extLst>
              <a:ext uri="{FF2B5EF4-FFF2-40B4-BE49-F238E27FC236}">
                <a16:creationId xmlns:a16="http://schemas.microsoft.com/office/drawing/2014/main" id="{75DF6F75-31F1-48D7-8E5A-DF913F2F0B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037" y="2370843"/>
            <a:ext cx="5231741" cy="234382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7B9180F-1153-4FC4-A890-2C83A985B404}"/>
              </a:ext>
            </a:extLst>
          </p:cNvPr>
          <p:cNvPicPr>
            <a:picLocks noChangeAspect="1"/>
          </p:cNvPicPr>
          <p:nvPr/>
        </p:nvPicPr>
        <p:blipFill>
          <a:blip r:embed="rId4"/>
          <a:stretch>
            <a:fillRect/>
          </a:stretch>
        </p:blipFill>
        <p:spPr>
          <a:xfrm>
            <a:off x="4630801" y="2370843"/>
            <a:ext cx="5355127" cy="3103010"/>
          </a:xfrm>
          <a:prstGeom prst="rect">
            <a:avLst/>
          </a:prstGeom>
        </p:spPr>
      </p:pic>
      <p:pic>
        <p:nvPicPr>
          <p:cNvPr id="2050" name="图片 33">
            <a:extLst>
              <a:ext uri="{FF2B5EF4-FFF2-40B4-BE49-F238E27FC236}">
                <a16:creationId xmlns:a16="http://schemas.microsoft.com/office/drawing/2014/main" id="{EA5195CB-84D4-47CF-84BF-8F33F88F2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1084" y="4408714"/>
            <a:ext cx="4026935" cy="234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49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25</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3" name="表格 2">
            <a:extLst>
              <a:ext uri="{FF2B5EF4-FFF2-40B4-BE49-F238E27FC236}">
                <a16:creationId xmlns:a16="http://schemas.microsoft.com/office/drawing/2014/main" id="{BE96D56B-61AE-4A6E-90BD-159011B970E4}"/>
              </a:ext>
            </a:extLst>
          </p:cNvPr>
          <p:cNvGraphicFramePr>
            <a:graphicFrameLocks noGrp="1"/>
          </p:cNvGraphicFramePr>
          <p:nvPr>
            <p:extLst>
              <p:ext uri="{D42A27DB-BD31-4B8C-83A1-F6EECF244321}">
                <p14:modId xmlns:p14="http://schemas.microsoft.com/office/powerpoint/2010/main" val="2339117907"/>
              </p:ext>
            </p:extLst>
          </p:nvPr>
        </p:nvGraphicFramePr>
        <p:xfrm>
          <a:off x="972355" y="972355"/>
          <a:ext cx="11120907" cy="5780555"/>
        </p:xfrm>
        <a:graphic>
          <a:graphicData uri="http://schemas.openxmlformats.org/drawingml/2006/table">
            <a:tbl>
              <a:tblPr firstRow="1" firstCol="1" bandRow="1">
                <a:tableStyleId>{5C22544A-7EE6-4342-B048-85BDC9FD1C3A}</a:tableStyleId>
              </a:tblPr>
              <a:tblGrid>
                <a:gridCol w="2134098">
                  <a:extLst>
                    <a:ext uri="{9D8B030D-6E8A-4147-A177-3AD203B41FA5}">
                      <a16:colId xmlns:a16="http://schemas.microsoft.com/office/drawing/2014/main" val="3222392294"/>
                    </a:ext>
                  </a:extLst>
                </a:gridCol>
                <a:gridCol w="8986809">
                  <a:extLst>
                    <a:ext uri="{9D8B030D-6E8A-4147-A177-3AD203B41FA5}">
                      <a16:colId xmlns:a16="http://schemas.microsoft.com/office/drawing/2014/main" val="4262067625"/>
                    </a:ext>
                  </a:extLst>
                </a:gridCol>
              </a:tblGrid>
              <a:tr h="664288">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06</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865207"/>
                  </a:ext>
                </a:extLst>
              </a:tr>
              <a:tr h="644832">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04800">
                        <a:lnSpc>
                          <a:spcPct val="150000"/>
                        </a:lnSpc>
                      </a:pPr>
                      <a:r>
                        <a:rPr lang="zh-CN" sz="2000" kern="100">
                          <a:effectLst/>
                        </a:rPr>
                        <a:t>刷新功能（查询本地路径和远程路径中的当前文件信息）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51292692"/>
                  </a:ext>
                </a:extLst>
              </a:tr>
              <a:tr h="484632">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本地路径和远程路径中</a:t>
                      </a:r>
                      <a:r>
                        <a:rPr lang="zh-CN" altLang="zh-CN" sz="2000" kern="100">
                          <a:effectLst/>
                        </a:rPr>
                        <a:t>删除</a:t>
                      </a:r>
                      <a:r>
                        <a:rPr lang="zh-CN" altLang="en-US" sz="2000" kern="100">
                          <a:effectLst/>
                        </a:rPr>
                        <a:t>或</a:t>
                      </a:r>
                      <a:r>
                        <a:rPr lang="zh-CN" sz="2000" kern="100">
                          <a:effectLst/>
                        </a:rPr>
                        <a:t>添加</a:t>
                      </a:r>
                      <a:r>
                        <a:rPr lang="zh-CN" altLang="zh-CN" sz="2000" kern="100">
                          <a:effectLst/>
                        </a:rPr>
                        <a:t>新文件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9640661"/>
                  </a:ext>
                </a:extLst>
              </a:tr>
              <a:tr h="484632">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点击“刷新”按钮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651247"/>
                  </a:ext>
                </a:extLst>
              </a:tr>
              <a:tr h="645400">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客户端界面中显示更新后的本地文件列表：服务端打印当前文件列表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9784534"/>
                  </a:ext>
                </a:extLst>
              </a:tr>
              <a:tr h="1855304">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22292373"/>
                  </a:ext>
                </a:extLst>
              </a:tr>
              <a:tr h="516835">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打印：</a:t>
                      </a:r>
                      <a:r>
                        <a:rPr lang="en-US" sz="2000" kern="100">
                          <a:effectLst/>
                        </a:rPr>
                        <a:t>LIST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37666156"/>
                  </a:ext>
                </a:extLst>
              </a:tr>
              <a:tr h="484632">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12207825"/>
                  </a:ext>
                </a:extLst>
              </a:tr>
            </a:tbl>
          </a:graphicData>
        </a:graphic>
      </p:graphicFrame>
      <p:pic>
        <p:nvPicPr>
          <p:cNvPr id="4" name="图片 3">
            <a:extLst>
              <a:ext uri="{FF2B5EF4-FFF2-40B4-BE49-F238E27FC236}">
                <a16:creationId xmlns:a16="http://schemas.microsoft.com/office/drawing/2014/main" id="{1A510761-D3BC-4E7B-A5F1-EA2D94F70AF5}"/>
              </a:ext>
            </a:extLst>
          </p:cNvPr>
          <p:cNvPicPr>
            <a:picLocks noChangeAspect="1"/>
          </p:cNvPicPr>
          <p:nvPr/>
        </p:nvPicPr>
        <p:blipFill>
          <a:blip r:embed="rId3"/>
          <a:stretch>
            <a:fillRect/>
          </a:stretch>
        </p:blipFill>
        <p:spPr>
          <a:xfrm>
            <a:off x="4689122" y="3618435"/>
            <a:ext cx="5350894" cy="2209784"/>
          </a:xfrm>
          <a:prstGeom prst="rect">
            <a:avLst/>
          </a:prstGeom>
        </p:spPr>
      </p:pic>
    </p:spTree>
    <p:extLst>
      <p:ext uri="{BB962C8B-B14F-4D97-AF65-F5344CB8AC3E}">
        <p14:creationId xmlns:p14="http://schemas.microsoft.com/office/powerpoint/2010/main" val="42668493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26</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5F0154B2-0D50-4475-A1D3-FA1B6203512F}"/>
              </a:ext>
            </a:extLst>
          </p:cNvPr>
          <p:cNvGraphicFramePr>
            <a:graphicFrameLocks noGrp="1"/>
          </p:cNvGraphicFramePr>
          <p:nvPr>
            <p:extLst>
              <p:ext uri="{D42A27DB-BD31-4B8C-83A1-F6EECF244321}">
                <p14:modId xmlns:p14="http://schemas.microsoft.com/office/powerpoint/2010/main" val="3269798838"/>
              </p:ext>
            </p:extLst>
          </p:nvPr>
        </p:nvGraphicFramePr>
        <p:xfrm>
          <a:off x="160986" y="1076029"/>
          <a:ext cx="11436439" cy="5711138"/>
        </p:xfrm>
        <a:graphic>
          <a:graphicData uri="http://schemas.openxmlformats.org/drawingml/2006/table">
            <a:tbl>
              <a:tblPr firstRow="1" firstCol="1" bandRow="1">
                <a:tableStyleId>{5C22544A-7EE6-4342-B048-85BDC9FD1C3A}</a:tableStyleId>
              </a:tblPr>
              <a:tblGrid>
                <a:gridCol w="2446986">
                  <a:extLst>
                    <a:ext uri="{9D8B030D-6E8A-4147-A177-3AD203B41FA5}">
                      <a16:colId xmlns:a16="http://schemas.microsoft.com/office/drawing/2014/main" val="4173809553"/>
                    </a:ext>
                  </a:extLst>
                </a:gridCol>
                <a:gridCol w="8989453">
                  <a:extLst>
                    <a:ext uri="{9D8B030D-6E8A-4147-A177-3AD203B41FA5}">
                      <a16:colId xmlns:a16="http://schemas.microsoft.com/office/drawing/2014/main" val="2073412767"/>
                    </a:ext>
                  </a:extLst>
                </a:gridCol>
              </a:tblGrid>
              <a:tr h="634571">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09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5282364"/>
                  </a:ext>
                </a:extLst>
              </a:tr>
              <a:tr h="634571">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上传文件功能</a:t>
                      </a:r>
                      <a:r>
                        <a:rPr lang="en-US" sz="2000" kern="100">
                          <a:effectLst/>
                        </a:rPr>
                        <a:t>—MP3</a:t>
                      </a:r>
                      <a:r>
                        <a:rPr lang="zh-CN" sz="2000" kern="100">
                          <a:effectLst/>
                        </a:rPr>
                        <a:t>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7423684"/>
                  </a:ext>
                </a:extLst>
              </a:tr>
              <a:tr h="1269141">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本地路径中有“薛之谦</a:t>
                      </a:r>
                      <a:r>
                        <a:rPr lang="en-US" sz="2000" kern="100">
                          <a:effectLst/>
                        </a:rPr>
                        <a:t>-</a:t>
                      </a:r>
                      <a:r>
                        <a:rPr lang="zh-CN" sz="2000" kern="100">
                          <a:effectLst/>
                        </a:rPr>
                        <a:t>绅士</a:t>
                      </a:r>
                      <a:r>
                        <a:rPr lang="en-US" sz="2000" kern="100">
                          <a:effectLst/>
                        </a:rPr>
                        <a:t>.mp3</a:t>
                      </a:r>
                      <a:r>
                        <a:rPr lang="zh-CN" sz="2000" kern="100">
                          <a:effectLst/>
                        </a:rPr>
                        <a:t>”，远程路径下无该文件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30278638"/>
                  </a:ext>
                </a:extLst>
              </a:tr>
              <a:tr h="634571">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点击上传“薛之谦</a:t>
                      </a:r>
                      <a:r>
                        <a:rPr lang="en-US" sz="2000" kern="100">
                          <a:effectLst/>
                        </a:rPr>
                        <a:t>-</a:t>
                      </a:r>
                      <a:r>
                        <a:rPr lang="zh-CN" sz="2000" kern="100">
                          <a:effectLst/>
                        </a:rPr>
                        <a:t>绅士</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7172590"/>
                  </a:ext>
                </a:extLst>
              </a:tr>
              <a:tr h="634571">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远程文件路径下，文件列表中新增“薛之谦</a:t>
                      </a:r>
                      <a:r>
                        <a:rPr lang="en-US" sz="2000" kern="100">
                          <a:effectLst/>
                        </a:rPr>
                        <a:t>-</a:t>
                      </a:r>
                      <a:r>
                        <a:rPr lang="zh-CN" sz="2000" kern="100">
                          <a:effectLst/>
                        </a:rPr>
                        <a:t>绅士</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8657865"/>
                  </a:ext>
                </a:extLst>
              </a:tr>
              <a:tr h="634571">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9894955"/>
                  </a:ext>
                </a:extLst>
              </a:tr>
              <a:tr h="634571">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337086"/>
                  </a:ext>
                </a:extLst>
              </a:tr>
              <a:tr h="634571">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67683542"/>
                  </a:ext>
                </a:extLst>
              </a:tr>
            </a:tbl>
          </a:graphicData>
        </a:graphic>
      </p:graphicFrame>
      <p:pic>
        <p:nvPicPr>
          <p:cNvPr id="5122" name="图片 13">
            <a:extLst>
              <a:ext uri="{FF2B5EF4-FFF2-40B4-BE49-F238E27FC236}">
                <a16:creationId xmlns:a16="http://schemas.microsoft.com/office/drawing/2014/main" id="{9E4373D7-6921-438E-A020-0F56B410C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124" y="2386658"/>
            <a:ext cx="8286162" cy="2659063"/>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12">
            <a:extLst>
              <a:ext uri="{FF2B5EF4-FFF2-40B4-BE49-F238E27FC236}">
                <a16:creationId xmlns:a16="http://schemas.microsoft.com/office/drawing/2014/main" id="{52E1E686-D677-437E-AF3B-A581B775C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424" y="5598582"/>
            <a:ext cx="2560816" cy="88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039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1"/>
                                        </p:tgtEl>
                                        <p:attrNameLst>
                                          <p:attrName>style.visibility</p:attrName>
                                        </p:attrNameLst>
                                      </p:cBhvr>
                                      <p:to>
                                        <p:strVal val="visible"/>
                                      </p:to>
                                    </p:set>
                                    <p:anim calcmode="lin" valueType="num">
                                      <p:cBhvr additive="base">
                                        <p:cTn id="13" dur="500" fill="hold"/>
                                        <p:tgtEl>
                                          <p:spTgt spid="5121"/>
                                        </p:tgtEl>
                                        <p:attrNameLst>
                                          <p:attrName>ppt_x</p:attrName>
                                        </p:attrNameLst>
                                      </p:cBhvr>
                                      <p:tavLst>
                                        <p:tav tm="0">
                                          <p:val>
                                            <p:strVal val="#ppt_x"/>
                                          </p:val>
                                        </p:tav>
                                        <p:tav tm="100000">
                                          <p:val>
                                            <p:strVal val="#ppt_x"/>
                                          </p:val>
                                        </p:tav>
                                      </p:tavLst>
                                    </p:anim>
                                    <p:anim calcmode="lin" valueType="num">
                                      <p:cBhvr additive="base">
                                        <p:cTn id="14"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27</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E7F13457-B950-41B1-9924-6E8B0145E5CD}"/>
              </a:ext>
            </a:extLst>
          </p:cNvPr>
          <p:cNvGraphicFramePr>
            <a:graphicFrameLocks noGrp="1"/>
          </p:cNvGraphicFramePr>
          <p:nvPr>
            <p:extLst>
              <p:ext uri="{D42A27DB-BD31-4B8C-83A1-F6EECF244321}">
                <p14:modId xmlns:p14="http://schemas.microsoft.com/office/powerpoint/2010/main" val="1639499837"/>
              </p:ext>
            </p:extLst>
          </p:nvPr>
        </p:nvGraphicFramePr>
        <p:xfrm>
          <a:off x="180304" y="1232087"/>
          <a:ext cx="11314090" cy="5489392"/>
        </p:xfrm>
        <a:graphic>
          <a:graphicData uri="http://schemas.openxmlformats.org/drawingml/2006/table">
            <a:tbl>
              <a:tblPr firstRow="1" firstCol="1" bandRow="1">
                <a:tableStyleId>{5C22544A-7EE6-4342-B048-85BDC9FD1C3A}</a:tableStyleId>
              </a:tblPr>
              <a:tblGrid>
                <a:gridCol w="2893984">
                  <a:extLst>
                    <a:ext uri="{9D8B030D-6E8A-4147-A177-3AD203B41FA5}">
                      <a16:colId xmlns:a16="http://schemas.microsoft.com/office/drawing/2014/main" val="1158219785"/>
                    </a:ext>
                  </a:extLst>
                </a:gridCol>
                <a:gridCol w="8420106">
                  <a:extLst>
                    <a:ext uri="{9D8B030D-6E8A-4147-A177-3AD203B41FA5}">
                      <a16:colId xmlns:a16="http://schemas.microsoft.com/office/drawing/2014/main" val="1340969404"/>
                    </a:ext>
                  </a:extLst>
                </a:gridCol>
              </a:tblGrid>
              <a:tr h="686174">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70167845"/>
                  </a:ext>
                </a:extLst>
              </a:tr>
              <a:tr h="686174">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删除文件功能</a:t>
                      </a:r>
                      <a:r>
                        <a:rPr lang="en-US" sz="2000" kern="100">
                          <a:effectLst/>
                        </a:rPr>
                        <a:t>—</a:t>
                      </a:r>
                      <a:r>
                        <a:rPr lang="zh-CN" sz="2000" kern="100">
                          <a:effectLst/>
                        </a:rPr>
                        <a:t>本地路径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0829143"/>
                  </a:ext>
                </a:extLst>
              </a:tr>
              <a:tr h="686174">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本地路径下有很多文件</a:t>
                      </a:r>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554916"/>
                  </a:ext>
                </a:extLst>
              </a:tr>
              <a:tr h="686174">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点击删除按钮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3593064"/>
                  </a:ext>
                </a:extLst>
              </a:tr>
              <a:tr h="686174">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本地路径下的文件全部删除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72929543"/>
                  </a:ext>
                </a:extLst>
              </a:tr>
              <a:tr h="686174">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2067266"/>
                  </a:ext>
                </a:extLst>
              </a:tr>
              <a:tr h="686174">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服务端打印：</a:t>
                      </a:r>
                      <a:r>
                        <a:rPr lang="en-US" sz="2000" kern="100">
                          <a:effectLst/>
                        </a:rPr>
                        <a:t>LIST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5928281"/>
                  </a:ext>
                </a:extLst>
              </a:tr>
              <a:tr h="686174">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6789452"/>
                  </a:ext>
                </a:extLst>
              </a:tr>
            </a:tbl>
          </a:graphicData>
        </a:graphic>
      </p:graphicFrame>
      <p:pic>
        <p:nvPicPr>
          <p:cNvPr id="4098" name="图片 16">
            <a:extLst>
              <a:ext uri="{FF2B5EF4-FFF2-40B4-BE49-F238E27FC236}">
                <a16:creationId xmlns:a16="http://schemas.microsoft.com/office/drawing/2014/main" id="{3A8DFFB5-7C28-4733-9EA3-FD2AA9571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537" y="2177617"/>
            <a:ext cx="4668503" cy="2332789"/>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17">
            <a:extLst>
              <a:ext uri="{FF2B5EF4-FFF2-40B4-BE49-F238E27FC236}">
                <a16:creationId xmlns:a16="http://schemas.microsoft.com/office/drawing/2014/main" id="{39C57274-4643-48A0-8969-CDE3AD952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027" y="4826265"/>
            <a:ext cx="3427846" cy="174881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809068C2-467C-4135-9A61-76E88267F8F1}"/>
              </a:ext>
            </a:extLst>
          </p:cNvPr>
          <p:cNvCxnSpPr/>
          <p:nvPr/>
        </p:nvCxnSpPr>
        <p:spPr>
          <a:xfrm>
            <a:off x="6040192" y="2878428"/>
            <a:ext cx="650383" cy="0"/>
          </a:xfrm>
          <a:prstGeom prst="straightConnector1">
            <a:avLst/>
          </a:prstGeom>
          <a:ln w="50800">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877A5A75-A257-4C18-9249-1D6D66649940}"/>
              </a:ext>
            </a:extLst>
          </p:cNvPr>
          <p:cNvCxnSpPr>
            <a:cxnSpLocks/>
          </p:cNvCxnSpPr>
          <p:nvPr/>
        </p:nvCxnSpPr>
        <p:spPr>
          <a:xfrm>
            <a:off x="5837349" y="5022761"/>
            <a:ext cx="1580882" cy="603151"/>
          </a:xfrm>
          <a:prstGeom prst="straightConnector1">
            <a:avLst/>
          </a:prstGeom>
          <a:ln w="508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783023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28</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E54B7950-A0C2-4A3C-A44A-B773B8D7D011}"/>
              </a:ext>
            </a:extLst>
          </p:cNvPr>
          <p:cNvGraphicFramePr>
            <a:graphicFrameLocks noGrp="1"/>
          </p:cNvGraphicFramePr>
          <p:nvPr>
            <p:extLst>
              <p:ext uri="{D42A27DB-BD31-4B8C-83A1-F6EECF244321}">
                <p14:modId xmlns:p14="http://schemas.microsoft.com/office/powerpoint/2010/main" val="968244199"/>
              </p:ext>
            </p:extLst>
          </p:nvPr>
        </p:nvGraphicFramePr>
        <p:xfrm>
          <a:off x="354903" y="991673"/>
          <a:ext cx="11416388" cy="5795233"/>
        </p:xfrm>
        <a:graphic>
          <a:graphicData uri="http://schemas.openxmlformats.org/drawingml/2006/table">
            <a:tbl>
              <a:tblPr firstRow="1" firstCol="1" bandRow="1">
                <a:tableStyleId>{5C22544A-7EE6-4342-B048-85BDC9FD1C3A}</a:tableStyleId>
              </a:tblPr>
              <a:tblGrid>
                <a:gridCol w="2920151">
                  <a:extLst>
                    <a:ext uri="{9D8B030D-6E8A-4147-A177-3AD203B41FA5}">
                      <a16:colId xmlns:a16="http://schemas.microsoft.com/office/drawing/2014/main" val="2361023037"/>
                    </a:ext>
                  </a:extLst>
                </a:gridCol>
                <a:gridCol w="8496237">
                  <a:extLst>
                    <a:ext uri="{9D8B030D-6E8A-4147-A177-3AD203B41FA5}">
                      <a16:colId xmlns:a16="http://schemas.microsoft.com/office/drawing/2014/main" val="172902154"/>
                    </a:ext>
                  </a:extLst>
                </a:gridCol>
              </a:tblGrid>
              <a:tr h="572980">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934217"/>
                  </a:ext>
                </a:extLst>
              </a:tr>
              <a:tr h="572980">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下载文件功能：把文件从远程路径下载到本地路径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1178278"/>
                  </a:ext>
                </a:extLst>
              </a:tr>
              <a:tr h="572980">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远程路径下有很多文件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443377"/>
                  </a:ext>
                </a:extLst>
              </a:tr>
              <a:tr h="682970">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点击下载“计网第三章</a:t>
                      </a:r>
                      <a:r>
                        <a:rPr lang="en-US" sz="2000" kern="100">
                          <a:effectLst/>
                        </a:rPr>
                        <a:t>.pdf</a:t>
                      </a:r>
                      <a:r>
                        <a:rPr lang="zh-CN" sz="2000" kern="100">
                          <a:effectLst/>
                        </a:rPr>
                        <a:t>”和“李佳莹</a:t>
                      </a:r>
                      <a:r>
                        <a:rPr lang="en-US" sz="2000" kern="100">
                          <a:effectLst/>
                        </a:rPr>
                        <a:t>-</a:t>
                      </a:r>
                      <a:r>
                        <a:rPr lang="zh-CN" sz="2000" kern="100">
                          <a:effectLst/>
                        </a:rPr>
                        <a:t>你笑起来真好看</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754848"/>
                  </a:ext>
                </a:extLst>
              </a:tr>
              <a:tr h="772732">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本地路径下新增“计网第三章</a:t>
                      </a:r>
                      <a:r>
                        <a:rPr lang="en-US" sz="2000" kern="100">
                          <a:effectLst/>
                        </a:rPr>
                        <a:t>.pdf</a:t>
                      </a:r>
                      <a:r>
                        <a:rPr lang="zh-CN" sz="2000" kern="100">
                          <a:effectLst/>
                        </a:rPr>
                        <a:t>”和“李佳莹</a:t>
                      </a:r>
                      <a:r>
                        <a:rPr lang="en-US" sz="2000" kern="100">
                          <a:effectLst/>
                        </a:rPr>
                        <a:t> - </a:t>
                      </a:r>
                      <a:r>
                        <a:rPr lang="zh-CN" sz="2000" kern="100">
                          <a:effectLst/>
                        </a:rPr>
                        <a:t>你笑起来真好看</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34576864"/>
                  </a:ext>
                </a:extLst>
              </a:tr>
              <a:tr h="1474631">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6644911"/>
                  </a:ext>
                </a:extLst>
              </a:tr>
              <a:tr h="572980">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2720804"/>
                  </a:ext>
                </a:extLst>
              </a:tr>
              <a:tr h="572980">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7162784"/>
                  </a:ext>
                </a:extLst>
              </a:tr>
            </a:tbl>
          </a:graphicData>
        </a:graphic>
      </p:graphicFrame>
      <p:pic>
        <p:nvPicPr>
          <p:cNvPr id="3073" name="图片 32">
            <a:extLst>
              <a:ext uri="{FF2B5EF4-FFF2-40B4-BE49-F238E27FC236}">
                <a16:creationId xmlns:a16="http://schemas.microsoft.com/office/drawing/2014/main" id="{5AB9E9B2-4F27-4E4D-B3EC-F220C4373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611" y="5692763"/>
            <a:ext cx="2261959" cy="110124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60D6CD6-69B7-4785-8938-D675432F1A81}"/>
              </a:ext>
            </a:extLst>
          </p:cNvPr>
          <p:cNvPicPr>
            <a:picLocks noChangeAspect="1"/>
          </p:cNvPicPr>
          <p:nvPr/>
        </p:nvPicPr>
        <p:blipFill>
          <a:blip r:embed="rId4"/>
          <a:stretch>
            <a:fillRect/>
          </a:stretch>
        </p:blipFill>
        <p:spPr>
          <a:xfrm>
            <a:off x="2467611" y="2027094"/>
            <a:ext cx="5333960" cy="3251176"/>
          </a:xfrm>
          <a:prstGeom prst="rect">
            <a:avLst/>
          </a:prstGeom>
        </p:spPr>
      </p:pic>
      <p:pic>
        <p:nvPicPr>
          <p:cNvPr id="8" name="图片 7">
            <a:extLst>
              <a:ext uri="{FF2B5EF4-FFF2-40B4-BE49-F238E27FC236}">
                <a16:creationId xmlns:a16="http://schemas.microsoft.com/office/drawing/2014/main" id="{3247DC65-9066-4207-9BE3-54782529C107}"/>
              </a:ext>
            </a:extLst>
          </p:cNvPr>
          <p:cNvPicPr>
            <a:picLocks noChangeAspect="1"/>
          </p:cNvPicPr>
          <p:nvPr/>
        </p:nvPicPr>
        <p:blipFill>
          <a:blip r:embed="rId5"/>
          <a:stretch>
            <a:fillRect/>
          </a:stretch>
        </p:blipFill>
        <p:spPr>
          <a:xfrm>
            <a:off x="6265570" y="3415837"/>
            <a:ext cx="5388993" cy="3416275"/>
          </a:xfrm>
          <a:prstGeom prst="rect">
            <a:avLst/>
          </a:prstGeom>
        </p:spPr>
      </p:pic>
    </p:spTree>
    <p:extLst>
      <p:ext uri="{BB962C8B-B14F-4D97-AF65-F5344CB8AC3E}">
        <p14:creationId xmlns:p14="http://schemas.microsoft.com/office/powerpoint/2010/main" val="28971643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29</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3" name="表格 2">
            <a:extLst>
              <a:ext uri="{FF2B5EF4-FFF2-40B4-BE49-F238E27FC236}">
                <a16:creationId xmlns:a16="http://schemas.microsoft.com/office/drawing/2014/main" id="{D852DCE8-0284-42A2-8A60-56E112C1F285}"/>
              </a:ext>
            </a:extLst>
          </p:cNvPr>
          <p:cNvGraphicFramePr>
            <a:graphicFrameLocks noGrp="1"/>
          </p:cNvGraphicFramePr>
          <p:nvPr>
            <p:extLst>
              <p:ext uri="{D42A27DB-BD31-4B8C-83A1-F6EECF244321}">
                <p14:modId xmlns:p14="http://schemas.microsoft.com/office/powerpoint/2010/main" val="2499470427"/>
              </p:ext>
            </p:extLst>
          </p:nvPr>
        </p:nvGraphicFramePr>
        <p:xfrm>
          <a:off x="838200" y="1236373"/>
          <a:ext cx="11190668" cy="5260610"/>
        </p:xfrm>
        <a:graphic>
          <a:graphicData uri="http://schemas.openxmlformats.org/drawingml/2006/table">
            <a:tbl>
              <a:tblPr firstRow="1" firstCol="1" bandRow="1">
                <a:tableStyleId>{5C22544A-7EE6-4342-B048-85BDC9FD1C3A}</a:tableStyleId>
              </a:tblPr>
              <a:tblGrid>
                <a:gridCol w="1975834">
                  <a:extLst>
                    <a:ext uri="{9D8B030D-6E8A-4147-A177-3AD203B41FA5}">
                      <a16:colId xmlns:a16="http://schemas.microsoft.com/office/drawing/2014/main" val="3157849432"/>
                    </a:ext>
                  </a:extLst>
                </a:gridCol>
                <a:gridCol w="9214834">
                  <a:extLst>
                    <a:ext uri="{9D8B030D-6E8A-4147-A177-3AD203B41FA5}">
                      <a16:colId xmlns:a16="http://schemas.microsoft.com/office/drawing/2014/main" val="3443063729"/>
                    </a:ext>
                  </a:extLst>
                </a:gridCol>
              </a:tblGrid>
              <a:tr h="624624">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7330575"/>
                  </a:ext>
                </a:extLst>
              </a:tr>
              <a:tr h="476314">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切换文件路径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7954477"/>
                  </a:ext>
                </a:extLst>
              </a:tr>
              <a:tr h="476314">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登录</a:t>
                      </a:r>
                      <a:r>
                        <a:rPr lang="en-US" sz="2000" kern="100">
                          <a:effectLst/>
                        </a:rPr>
                        <a:t>ftp</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5298217"/>
                  </a:ext>
                </a:extLst>
              </a:tr>
              <a:tr h="952631">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点击返回上一级的箭头，返回文件上一层；点击文件夹对应的“</a:t>
                      </a:r>
                      <a:r>
                        <a:rPr lang="en-US" sz="2000" kern="100">
                          <a:effectLst/>
                        </a:rPr>
                        <a:t>…</a:t>
                      </a:r>
                      <a:r>
                        <a:rPr lang="zh-CN" sz="2000" kern="100">
                          <a:effectLst/>
                        </a:rPr>
                        <a:t>”，进入子文件夹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5705843"/>
                  </a:ext>
                </a:extLst>
              </a:tr>
              <a:tr h="476314">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返回上一层成功；进入子文件夹目录成功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2607614"/>
                  </a:ext>
                </a:extLst>
              </a:tr>
              <a:tr h="1301785">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2842385"/>
                  </a:ext>
                </a:extLst>
              </a:tr>
              <a:tr h="476314">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42659579"/>
                  </a:ext>
                </a:extLst>
              </a:tr>
              <a:tr h="476314">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215872"/>
                  </a:ext>
                </a:extLst>
              </a:tr>
            </a:tbl>
          </a:graphicData>
        </a:graphic>
      </p:graphicFrame>
      <p:pic>
        <p:nvPicPr>
          <p:cNvPr id="9219" name="图片 43">
            <a:extLst>
              <a:ext uri="{FF2B5EF4-FFF2-40B4-BE49-F238E27FC236}">
                <a16:creationId xmlns:a16="http://schemas.microsoft.com/office/drawing/2014/main" id="{17510AF9-5C10-4C65-8620-A34E142F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4348"/>
          <a:stretch>
            <a:fillRect/>
          </a:stretch>
        </p:blipFill>
        <p:spPr bwMode="auto">
          <a:xfrm>
            <a:off x="2802686" y="2370323"/>
            <a:ext cx="7075409" cy="4706617"/>
          </a:xfrm>
          <a:prstGeom prst="rect">
            <a:avLst/>
          </a:prstGeom>
          <a:noFill/>
          <a:extLst>
            <a:ext uri="{909E8E84-426E-40DD-AFC4-6F175D3DCCD1}">
              <a14:hiddenFill xmlns:a14="http://schemas.microsoft.com/office/drawing/2010/main">
                <a:solidFill>
                  <a:srgbClr val="FFFFFF"/>
                </a:solidFill>
              </a14:hiddenFill>
            </a:ext>
          </a:extLst>
        </p:spPr>
      </p:pic>
      <p:pic>
        <p:nvPicPr>
          <p:cNvPr id="9217" name="图片 31">
            <a:extLst>
              <a:ext uri="{FF2B5EF4-FFF2-40B4-BE49-F238E27FC236}">
                <a16:creationId xmlns:a16="http://schemas.microsoft.com/office/drawing/2014/main" id="{9CC06F72-60F3-4D3D-9735-D21DA79C3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663" y="5457412"/>
            <a:ext cx="2561824" cy="66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361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85900"/>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134297" y="3012955"/>
            <a:ext cx="5701564" cy="707886"/>
          </a:xfrm>
          <a:prstGeom prst="rect">
            <a:avLst/>
          </a:prstGeom>
          <a:noFill/>
        </p:spPr>
        <p:txBody>
          <a:bodyPr wrap="square">
            <a:spAutoFit/>
          </a:bodyPr>
          <a:lstStyle/>
          <a:p>
            <a:pPr>
              <a:defRPr/>
            </a:pPr>
            <a:r>
              <a:rPr lang="en-US" altLang="zh-CN" sz="4000" b="1">
                <a:solidFill>
                  <a:schemeClr val="bg2">
                    <a:lumMod val="25000"/>
                  </a:schemeClr>
                </a:solidFill>
                <a:latin typeface="微软雅黑" panose="020B0503020204020204" pitchFamily="34" charset="-122"/>
                <a:ea typeface="微软雅黑" panose="020B0503020204020204" pitchFamily="34" charset="-122"/>
              </a:rPr>
              <a:t>ftp</a:t>
            </a:r>
            <a:r>
              <a:rPr lang="zh-CN" altLang="en-US" sz="4000" b="1">
                <a:solidFill>
                  <a:schemeClr val="bg2">
                    <a:lumMod val="25000"/>
                  </a:schemeClr>
                </a:solidFill>
                <a:latin typeface="微软雅黑" panose="020B0503020204020204" pitchFamily="34" charset="-122"/>
                <a:ea typeface="微软雅黑" panose="020B0503020204020204" pitchFamily="34" charset="-122"/>
              </a:rPr>
              <a:t>基本功能与附加功能</a:t>
            </a:r>
            <a:endParaRPr lang="zh-CN" altLang="en-US" sz="4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661371" y="3096691"/>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flipV="1">
            <a:off x="1524000" y="4110038"/>
            <a:ext cx="7311861" cy="7938"/>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3</a:t>
            </a:fld>
            <a:endParaRPr lang="zh-CN" altLang="en-US" dirty="0"/>
          </a:p>
        </p:txBody>
      </p: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30</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59A46FAB-EAC4-4C15-8348-99D25A55C910}"/>
              </a:ext>
            </a:extLst>
          </p:cNvPr>
          <p:cNvGraphicFramePr>
            <a:graphicFrameLocks noGrp="1"/>
          </p:cNvGraphicFramePr>
          <p:nvPr>
            <p:extLst>
              <p:ext uri="{D42A27DB-BD31-4B8C-83A1-F6EECF244321}">
                <p14:modId xmlns:p14="http://schemas.microsoft.com/office/powerpoint/2010/main" val="2387699761"/>
              </p:ext>
            </p:extLst>
          </p:nvPr>
        </p:nvGraphicFramePr>
        <p:xfrm>
          <a:off x="556590" y="993913"/>
          <a:ext cx="11330609" cy="5889484"/>
        </p:xfrm>
        <a:graphic>
          <a:graphicData uri="http://schemas.openxmlformats.org/drawingml/2006/table">
            <a:tbl>
              <a:tblPr firstRow="1" firstCol="1" bandRow="1">
                <a:tableStyleId>{5C22544A-7EE6-4342-B048-85BDC9FD1C3A}</a:tableStyleId>
              </a:tblPr>
              <a:tblGrid>
                <a:gridCol w="2006263">
                  <a:extLst>
                    <a:ext uri="{9D8B030D-6E8A-4147-A177-3AD203B41FA5}">
                      <a16:colId xmlns:a16="http://schemas.microsoft.com/office/drawing/2014/main" val="3310679121"/>
                    </a:ext>
                  </a:extLst>
                </a:gridCol>
                <a:gridCol w="9324346">
                  <a:extLst>
                    <a:ext uri="{9D8B030D-6E8A-4147-A177-3AD203B41FA5}">
                      <a16:colId xmlns:a16="http://schemas.microsoft.com/office/drawing/2014/main" val="2673142898"/>
                    </a:ext>
                  </a:extLst>
                </a:gridCol>
              </a:tblGrid>
              <a:tr h="635494">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7768780"/>
                  </a:ext>
                </a:extLst>
              </a:tr>
              <a:tr h="480267">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下载同名文件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60835225"/>
                  </a:ext>
                </a:extLst>
              </a:tr>
              <a:tr h="635494">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远程路径和本地路径下存在同名文件：“测试文件</a:t>
                      </a:r>
                      <a:r>
                        <a:rPr lang="en-US" sz="2000" kern="100">
                          <a:effectLst/>
                        </a:rPr>
                        <a:t>.docx</a:t>
                      </a:r>
                      <a:r>
                        <a:rPr lang="zh-CN" sz="2000" kern="100">
                          <a:effectLst/>
                        </a:rPr>
                        <a:t>”，但其内容和大小不同</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5661959"/>
                  </a:ext>
                </a:extLst>
              </a:tr>
              <a:tr h="635494">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点击下载“测试文件</a:t>
                      </a:r>
                      <a:r>
                        <a:rPr lang="en-US" sz="2000" kern="100">
                          <a:effectLst/>
                        </a:rPr>
                        <a:t>.docx</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5730534"/>
                  </a:ext>
                </a:extLst>
              </a:tr>
              <a:tr h="635494">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本地路径下，原同名文件被覆盖</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2952687"/>
                  </a:ext>
                </a:extLst>
              </a:tr>
              <a:tr h="1278507">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0317670"/>
                  </a:ext>
                </a:extLst>
              </a:tr>
              <a:tr h="953240">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5655703"/>
                  </a:ext>
                </a:extLst>
              </a:tr>
              <a:tr h="635494">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07053638"/>
                  </a:ext>
                </a:extLst>
              </a:tr>
            </a:tbl>
          </a:graphicData>
        </a:graphic>
      </p:graphicFrame>
      <p:pic>
        <p:nvPicPr>
          <p:cNvPr id="7171" name="图片 44">
            <a:extLst>
              <a:ext uri="{FF2B5EF4-FFF2-40B4-BE49-F238E27FC236}">
                <a16:creationId xmlns:a16="http://schemas.microsoft.com/office/drawing/2014/main" id="{6EE7A23E-5E21-4424-8624-811DE48CF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679" y="2683097"/>
            <a:ext cx="6487981" cy="17443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图片 34">
            <a:extLst>
              <a:ext uri="{FF2B5EF4-FFF2-40B4-BE49-F238E27FC236}">
                <a16:creationId xmlns:a16="http://schemas.microsoft.com/office/drawing/2014/main" id="{102FD356-65D1-4B0A-B147-FD2B2BB7D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54" y="4589376"/>
            <a:ext cx="6723033" cy="1807553"/>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11">
            <a:extLst>
              <a:ext uri="{FF2B5EF4-FFF2-40B4-BE49-F238E27FC236}">
                <a16:creationId xmlns:a16="http://schemas.microsoft.com/office/drawing/2014/main" id="{DDE654B1-B2EF-4B50-BE56-8F0EB296D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955" y="5374401"/>
            <a:ext cx="2459037" cy="703263"/>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5F448FCB-18E8-42E6-A79B-D8086C34AC16}"/>
              </a:ext>
            </a:extLst>
          </p:cNvPr>
          <p:cNvSpPr/>
          <p:nvPr/>
        </p:nvSpPr>
        <p:spPr>
          <a:xfrm>
            <a:off x="9664669" y="3769009"/>
            <a:ext cx="2020957" cy="33929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EC7C70D-2830-4F1B-9A3D-DD62C980816D}"/>
              </a:ext>
            </a:extLst>
          </p:cNvPr>
          <p:cNvSpPr/>
          <p:nvPr/>
        </p:nvSpPr>
        <p:spPr>
          <a:xfrm>
            <a:off x="6467062" y="3586905"/>
            <a:ext cx="2020957" cy="33929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84C3C6E-AAD4-4CB9-B77A-1475F4CD0741}"/>
              </a:ext>
            </a:extLst>
          </p:cNvPr>
          <p:cNvSpPr/>
          <p:nvPr/>
        </p:nvSpPr>
        <p:spPr>
          <a:xfrm>
            <a:off x="5558703" y="5576445"/>
            <a:ext cx="2020957" cy="33929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85804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1546" y="1583689"/>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05</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506934" y="2778959"/>
            <a:ext cx="4873479" cy="1107996"/>
          </a:xfrm>
          <a:prstGeom prst="rect">
            <a:avLst/>
          </a:prstGeom>
          <a:noFill/>
        </p:spPr>
        <p:txBody>
          <a:bodyPr wrap="square">
            <a:spAutoFit/>
          </a:bodyPr>
          <a:lstStyle/>
          <a:p>
            <a:pPr>
              <a:defRPr/>
            </a:pPr>
            <a:r>
              <a:rPr lang="en-US" altLang="zh-CN" sz="6600" b="1">
                <a:solidFill>
                  <a:schemeClr val="bg2">
                    <a:lumMod val="25000"/>
                  </a:schemeClr>
                </a:solidFill>
                <a:latin typeface="微软雅黑" panose="020B0503020204020204" pitchFamily="34" charset="-122"/>
                <a:ea typeface="微软雅黑" panose="020B0503020204020204" pitchFamily="34" charset="-122"/>
              </a:rPr>
              <a:t>ftp</a:t>
            </a:r>
            <a:r>
              <a:rPr lang="zh-CN" altLang="en-US" sz="6600" b="1">
                <a:solidFill>
                  <a:schemeClr val="bg2">
                    <a:lumMod val="25000"/>
                  </a:schemeClr>
                </a:solidFill>
                <a:latin typeface="微软雅黑" panose="020B0503020204020204" pitchFamily="34" charset="-122"/>
                <a:ea typeface="微软雅黑" panose="020B0503020204020204" pitchFamily="34" charset="-122"/>
              </a:rPr>
              <a:t>在线演示</a:t>
            </a:r>
            <a:endParaRPr lang="zh-CN" altLang="en-US" sz="66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31</a:t>
            </a:fld>
            <a:endParaRPr lang="zh-CN" altLang="en-US" dirty="0"/>
          </a:p>
        </p:txBody>
      </p:sp>
    </p:spTree>
    <p:extLst>
      <p:ext uri="{BB962C8B-B14F-4D97-AF65-F5344CB8AC3E}">
        <p14:creationId xmlns:p14="http://schemas.microsoft.com/office/powerpoint/2010/main" val="1571398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8792"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1056119" y="2313751"/>
            <a:ext cx="1041045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6600" b="1" dirty="0">
                <a:solidFill>
                  <a:schemeClr val="accent1">
                    <a:lumMod val="75000"/>
                  </a:schemeClr>
                </a:solidFill>
                <a:latin typeface="微软雅黑" pitchFamily="34" charset="-122"/>
                <a:ea typeface="微软雅黑" pitchFamily="34" charset="-122"/>
              </a:rPr>
              <a:t>请您批评指正，谢谢</a:t>
            </a:r>
          </a:p>
        </p:txBody>
      </p:sp>
      <p:grpSp>
        <p:nvGrpSpPr>
          <p:cNvPr id="2" name="组合 1"/>
          <p:cNvGrpSpPr/>
          <p:nvPr/>
        </p:nvGrpSpPr>
        <p:grpSpPr>
          <a:xfrm>
            <a:off x="4217376" y="4095781"/>
            <a:ext cx="6698426" cy="496887"/>
            <a:chOff x="4111872" y="3952989"/>
            <a:chExt cx="5506900" cy="496887"/>
          </a:xfrm>
        </p:grpSpPr>
        <p:sp>
          <p:nvSpPr>
            <p:cNvPr id="13" name="文本框 10"/>
            <p:cNvSpPr txBox="1">
              <a:spLocks noChangeArrowheads="1"/>
            </p:cNvSpPr>
            <p:nvPr/>
          </p:nvSpPr>
          <p:spPr bwMode="auto">
            <a:xfrm>
              <a:off x="4600230" y="4016766"/>
              <a:ext cx="50185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a:latin typeface="微软雅黑" pitchFamily="34" charset="-122"/>
                  <a:ea typeface="微软雅黑" pitchFamily="34" charset="-122"/>
                </a:rPr>
                <a:t>计算机网络及应用编程实践</a:t>
              </a:r>
              <a:endParaRPr lang="zh-CN" altLang="en-US" dirty="0">
                <a:latin typeface="微软雅黑" pitchFamily="34" charset="-122"/>
                <a:ea typeface="微软雅黑" pitchFamily="34" charset="-122"/>
              </a:endParaRPr>
            </a:p>
          </p:txBody>
        </p:sp>
        <p:sp>
          <p:nvSpPr>
            <p:cNvPr id="14" name="圆角矩形 11"/>
            <p:cNvSpPr>
              <a:spLocks noChangeArrowheads="1"/>
            </p:cNvSpPr>
            <p:nvPr/>
          </p:nvSpPr>
          <p:spPr bwMode="auto">
            <a:xfrm>
              <a:off x="4111872" y="3952989"/>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3" name="灯片编号占位符 2"/>
          <p:cNvSpPr>
            <a:spLocks noGrp="1"/>
          </p:cNvSpPr>
          <p:nvPr>
            <p:ph type="sldNum" sz="quarter" idx="10"/>
          </p:nvPr>
        </p:nvSpPr>
        <p:spPr/>
        <p:txBody>
          <a:bodyPr/>
          <a:lstStyle/>
          <a:p>
            <a:fld id="{023126B9-07AC-4BAF-B3D7-FAC1D3999DA4}" type="slidenum">
              <a:rPr lang="zh-CN" altLang="en-US" smtClean="0"/>
              <a:pPr/>
              <a:t>32</a:t>
            </a:fld>
            <a:endParaRPr lang="zh-CN" altLang="en-US" dirty="0"/>
          </a:p>
        </p:txBody>
      </p:sp>
    </p:spTree>
    <p:extLst>
      <p:ext uri="{BB962C8B-B14F-4D97-AF65-F5344CB8AC3E}">
        <p14:creationId xmlns:p14="http://schemas.microsoft.com/office/powerpoint/2010/main" val="1867253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4</a:t>
            </a:fld>
            <a:endParaRPr lang="zh-CN" altLang="en-US" dirty="0"/>
          </a:p>
        </p:txBody>
      </p:sp>
      <p:sp>
        <p:nvSpPr>
          <p:cNvPr id="20" name="文本框 19"/>
          <p:cNvSpPr txBox="1"/>
          <p:nvPr/>
        </p:nvSpPr>
        <p:spPr>
          <a:xfrm>
            <a:off x="1551056"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应用协议描述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文本框 24">
            <a:extLst>
              <a:ext uri="{FF2B5EF4-FFF2-40B4-BE49-F238E27FC236}">
                <a16:creationId xmlns:a16="http://schemas.microsoft.com/office/drawing/2014/main" id="{6107EF14-7C8D-4CDE-AB68-061E7D156C12}"/>
              </a:ext>
            </a:extLst>
          </p:cNvPr>
          <p:cNvSpPr txBox="1"/>
          <p:nvPr/>
        </p:nvSpPr>
        <p:spPr>
          <a:xfrm>
            <a:off x="2188197" y="2223790"/>
            <a:ext cx="8046733" cy="2245808"/>
          </a:xfrm>
          <a:prstGeom prst="rect">
            <a:avLst/>
          </a:prstGeom>
          <a:noFill/>
        </p:spPr>
        <p:txBody>
          <a:bodyPr wrap="square">
            <a:spAutoFit/>
          </a:bodyPr>
          <a:lstStyle/>
          <a:p>
            <a:pPr indent="304800">
              <a:lnSpc>
                <a:spcPct val="150000"/>
              </a:lnSpc>
            </a:pPr>
            <a:r>
              <a:rPr lang="en-US" altLang="zh-CN" sz="2400">
                <a:effectLst/>
                <a:latin typeface="Times New Roman" panose="02020603050405020304" pitchFamily="18" charset="0"/>
                <a:ea typeface="宋体" panose="02010600030101010101" pitchFamily="2" charset="-122"/>
                <a:cs typeface="Times New Roman" panose="02020603050405020304" pitchFamily="18" charset="0"/>
              </a:rPr>
              <a:t>FTP</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effectLst/>
                <a:latin typeface="Times New Roman" panose="02020603050405020304" pitchFamily="18" charset="0"/>
                <a:ea typeface="宋体" panose="02010600030101010101" pitchFamily="2" charset="-122"/>
                <a:cs typeface="Times New Roman" panose="02020603050405020304" pitchFamily="18" charset="0"/>
              </a:rPr>
              <a:t>File Transfer Protocol</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，文件传输协议）是一种</a:t>
            </a:r>
            <a:r>
              <a:rPr lang="en-US" altLang="zh-CN" sz="2400">
                <a:effectLst/>
                <a:latin typeface="Times New Roman" panose="02020603050405020304" pitchFamily="18" charset="0"/>
                <a:ea typeface="宋体" panose="02010600030101010101" pitchFamily="2" charset="-122"/>
                <a:cs typeface="Times New Roman" panose="02020603050405020304" pitchFamily="18" charset="0"/>
              </a:rPr>
              <a:t>client/server</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模式的应用层协议，作为网络共享文件的传输协议，其屏蔽了各计算机系统的细节，因而适合于在异构网络中任意计算机之间传送文件。</a:t>
            </a:r>
            <a:endParaRPr lang="zh-CN" altLang="zh-CN" sz="24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0744509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pPr/>
              <a:t>5</a:t>
            </a:fld>
            <a:endParaRPr lang="zh-CN" altLang="en-US" dirty="0"/>
          </a:p>
        </p:txBody>
      </p:sp>
      <p:sp>
        <p:nvSpPr>
          <p:cNvPr id="13" name="文本框 12"/>
          <p:cNvSpPr txBox="1"/>
          <p:nvPr/>
        </p:nvSpPr>
        <p:spPr>
          <a:xfrm>
            <a:off x="1166966" y="247542"/>
            <a:ext cx="6569324" cy="461665"/>
          </a:xfrm>
          <a:prstGeom prst="rect">
            <a:avLst/>
          </a:prstGeom>
          <a:noFill/>
        </p:spPr>
        <p:txBody>
          <a:bodyPr wrap="square" rtlCol="0">
            <a:spAutoFit/>
          </a:bodyPr>
          <a:lstStyle/>
          <a:p>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基本功能与附加功能</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flipV="1">
            <a:off x="1229932" y="734617"/>
            <a:ext cx="3219719"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a:extLst>
              <a:ext uri="{FF2B5EF4-FFF2-40B4-BE49-F238E27FC236}">
                <a16:creationId xmlns:a16="http://schemas.microsoft.com/office/drawing/2014/main" id="{5FB22008-C015-4A5C-8B8D-95D0A8AD8B70}"/>
              </a:ext>
            </a:extLst>
          </p:cNvPr>
          <p:cNvSpPr txBox="1"/>
          <p:nvPr/>
        </p:nvSpPr>
        <p:spPr>
          <a:xfrm>
            <a:off x="6096000" y="1729641"/>
            <a:ext cx="6104586" cy="2956963"/>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）客户端交互界面</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）登录</a:t>
            </a:r>
            <a:r>
              <a:rPr lang="zh-CN" altLang="en-US" sz="1800" dirty="0">
                <a:effectLst/>
                <a:latin typeface="Times New Roman" panose="02020603050405020304" pitchFamily="18" charset="0"/>
                <a:ea typeface="等线" panose="02010600030101010101" pitchFamily="2" charset="-122"/>
                <a:cs typeface="Times New Roman" panose="02020603050405020304" pitchFamily="18" charset="0"/>
              </a:rPr>
              <a:t>（用户名和密码对应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PASS </a:t>
            </a:r>
            <a:r>
              <a:rPr lang="zh-CN" altLang="en-US"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）退出（对应命令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等线" panose="02010600030101010101" pitchFamily="2" charset="-122"/>
                <a:cs typeface="Times New Roman" panose="02020603050405020304" pitchFamily="18" charset="0"/>
              </a:rPr>
              <a:t>模式选择</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dirty="0">
                <a:latin typeface="Times New Roman" panose="02020603050405020304" pitchFamily="18" charset="0"/>
                <a:ea typeface="等线" panose="02010600030101010101" pitchFamily="2" charset="-122"/>
                <a:cs typeface="Times New Roman" panose="02020603050405020304" pitchFamily="18" charset="0"/>
              </a:rPr>
              <a:t>主动模式对应命令</a:t>
            </a:r>
            <a:r>
              <a:rPr lang="en-US" altLang="zh-CN" dirty="0">
                <a:latin typeface="Times New Roman" panose="02020603050405020304" pitchFamily="18" charset="0"/>
                <a:ea typeface="等线" panose="02010600030101010101" pitchFamily="2" charset="-122"/>
                <a:cs typeface="Times New Roman" panose="02020603050405020304" pitchFamily="18" charset="0"/>
              </a:rPr>
              <a:t>MYPORT</a:t>
            </a:r>
            <a:r>
              <a:rPr lang="zh-CN" altLang="zh-CN" dirty="0">
                <a:latin typeface="Times New Roman" panose="02020603050405020304" pitchFamily="18" charset="0"/>
                <a:ea typeface="等线" panose="02010600030101010101" pitchFamily="2" charset="-122"/>
                <a:cs typeface="Times New Roman" panose="02020603050405020304" pitchFamily="18" charset="0"/>
              </a:rPr>
              <a:t>，被动模式对应命令</a:t>
            </a:r>
            <a:r>
              <a:rPr lang="en-US" altLang="zh-CN" dirty="0">
                <a:latin typeface="Times New Roman" panose="02020603050405020304" pitchFamily="18" charset="0"/>
                <a:ea typeface="等线" panose="02010600030101010101" pitchFamily="2" charset="-122"/>
                <a:cs typeface="Times New Roman" panose="02020603050405020304" pitchFamily="18" charset="0"/>
              </a:rPr>
              <a:t>PASV</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en-US" dirty="0">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latin typeface="Times New Roman" panose="02020603050405020304" pitchFamily="18" charset="0"/>
                <a:ea typeface="等线" panose="02010600030101010101" pitchFamily="2" charset="-122"/>
                <a:cs typeface="Times New Roman" panose="02020603050405020304" pitchFamily="18" charset="0"/>
              </a:rPr>
              <a:t>5</a:t>
            </a:r>
            <a:r>
              <a:rPr lang="zh-CN" altLang="en-US" dirty="0">
                <a:latin typeface="Times New Roman" panose="02020603050405020304" pitchFamily="18" charset="0"/>
                <a:ea typeface="等线" panose="02010600030101010101" pitchFamily="2" charset="-122"/>
                <a:cs typeface="Times New Roman" panose="02020603050405020304" pitchFamily="18" charset="0"/>
              </a:rPr>
              <a:t>）显示当前服务器工作路径</a:t>
            </a:r>
            <a:r>
              <a:rPr lang="zh-CN" altLang="zh-CN" dirty="0">
                <a:latin typeface="Times New Roman" panose="02020603050405020304" pitchFamily="18" charset="0"/>
                <a:ea typeface="等线" panose="02010600030101010101" pitchFamily="2" charset="-122"/>
                <a:cs typeface="Times New Roman" panose="02020603050405020304" pitchFamily="18" charset="0"/>
              </a:rPr>
              <a:t>（对应命令</a:t>
            </a:r>
            <a:r>
              <a:rPr lang="en-US" altLang="zh-CN" dirty="0">
                <a:latin typeface="Times New Roman" panose="02020603050405020304" pitchFamily="18" charset="0"/>
                <a:ea typeface="等线" panose="02010600030101010101" pitchFamily="2" charset="-122"/>
                <a:cs typeface="Times New Roman" panose="02020603050405020304" pitchFamily="18" charset="0"/>
              </a:rPr>
              <a:t>PWD</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p>
          <a:p>
            <a:pPr indent="304800">
              <a:lnSpc>
                <a:spcPct val="150000"/>
              </a:lnSpc>
            </a:pPr>
            <a:r>
              <a:rPr lang="zh-CN" altLang="zh-CN" sz="180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6</a:t>
            </a:r>
            <a:r>
              <a:rPr lang="zh-CN" altLang="zh-CN" sz="180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切换服务器工作路径（对应命令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55A6C0C1-DE99-4106-9451-EFEC6365138F}"/>
              </a:ext>
            </a:extLst>
          </p:cNvPr>
          <p:cNvSpPr txBox="1"/>
          <p:nvPr/>
        </p:nvSpPr>
        <p:spPr>
          <a:xfrm>
            <a:off x="672703" y="1955800"/>
            <a:ext cx="5119351" cy="2815451"/>
          </a:xfrm>
          <a:prstGeom prst="rect">
            <a:avLst/>
          </a:prstGeom>
          <a:noFill/>
        </p:spPr>
        <p:txBody>
          <a:bodyPr wrap="square">
            <a:spAutoFit/>
          </a:bodyPr>
          <a:lstStyle/>
          <a:p>
            <a:pPr indent="304800">
              <a:lnSpc>
                <a:spcPct val="150000"/>
              </a:lnSpc>
            </a:pP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）上传文件功能（对应命令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STOR</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en-US" sz="20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下载文件功能（对应命令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RETR</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3</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）删除文件功能（对应命令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DELE</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）查询</a:t>
            </a:r>
            <a:r>
              <a:rPr lang="zh-CN" altLang="en-US" sz="2000" dirty="0">
                <a:effectLst/>
                <a:latin typeface="Times New Roman" panose="02020603050405020304" pitchFamily="18" charset="0"/>
                <a:ea typeface="等线" panose="02010600030101010101" pitchFamily="2" charset="-122"/>
                <a:cs typeface="Times New Roman" panose="02020603050405020304" pitchFamily="18" charset="0"/>
              </a:rPr>
              <a:t>服务器</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当前目录下文件信息功能，（对应命令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LIST</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椭圆 23">
            <a:extLst>
              <a:ext uri="{FF2B5EF4-FFF2-40B4-BE49-F238E27FC236}">
                <a16:creationId xmlns:a16="http://schemas.microsoft.com/office/drawing/2014/main" id="{4D2A1421-B60F-4F81-BE02-05B442D26516}"/>
              </a:ext>
            </a:extLst>
          </p:cNvPr>
          <p:cNvSpPr/>
          <p:nvPr/>
        </p:nvSpPr>
        <p:spPr>
          <a:xfrm>
            <a:off x="8386915" y="5014950"/>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000">
                <a:solidFill>
                  <a:srgbClr val="FFFFFF"/>
                </a:solidFill>
              </a:rPr>
              <a:t>附加功能</a:t>
            </a:r>
            <a:endParaRPr lang="zh-CN" altLang="en-US" sz="4000" dirty="0">
              <a:solidFill>
                <a:srgbClr val="FFFFFF"/>
              </a:solidFill>
            </a:endParaRPr>
          </a:p>
        </p:txBody>
      </p:sp>
      <p:sp>
        <p:nvSpPr>
          <p:cNvPr id="26" name="椭圆 25">
            <a:extLst>
              <a:ext uri="{FF2B5EF4-FFF2-40B4-BE49-F238E27FC236}">
                <a16:creationId xmlns:a16="http://schemas.microsoft.com/office/drawing/2014/main" id="{702EBAA1-75F7-4E7C-9653-CEC73EDC924C}"/>
              </a:ext>
            </a:extLst>
          </p:cNvPr>
          <p:cNvSpPr/>
          <p:nvPr/>
        </p:nvSpPr>
        <p:spPr>
          <a:xfrm>
            <a:off x="2021434" y="5014950"/>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000">
                <a:solidFill>
                  <a:srgbClr val="FFFFFF"/>
                </a:solidFill>
              </a:rPr>
              <a:t>基本功能</a:t>
            </a:r>
            <a:endParaRPr lang="zh-CN" altLang="en-US" sz="4000" dirty="0">
              <a:solidFill>
                <a:srgbClr val="FFFFFF"/>
              </a:solidFill>
            </a:endParaRPr>
          </a:p>
        </p:txBody>
      </p:sp>
    </p:spTree>
    <p:extLst>
      <p:ext uri="{BB962C8B-B14F-4D97-AF65-F5344CB8AC3E}">
        <p14:creationId xmlns:p14="http://schemas.microsoft.com/office/powerpoint/2010/main" val="345788089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6</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协议实现用例图</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18" name="图片 17">
            <a:extLst>
              <a:ext uri="{FF2B5EF4-FFF2-40B4-BE49-F238E27FC236}">
                <a16:creationId xmlns:a16="http://schemas.microsoft.com/office/drawing/2014/main" id="{34B47C58-3636-49F1-AED0-15E0C1C59D72}"/>
              </a:ext>
            </a:extLst>
          </p:cNvPr>
          <p:cNvPicPr/>
          <p:nvPr/>
        </p:nvPicPr>
        <p:blipFill>
          <a:blip r:embed="rId3">
            <a:extLst>
              <a:ext uri="{28A0092B-C50C-407E-A947-70E740481C1C}">
                <a14:useLocalDpi xmlns:a14="http://schemas.microsoft.com/office/drawing/2010/main" val="0"/>
              </a:ext>
            </a:extLst>
          </a:blip>
          <a:srcRect/>
          <a:stretch/>
        </p:blipFill>
        <p:spPr>
          <a:xfrm>
            <a:off x="4911565" y="-424360"/>
            <a:ext cx="4413389" cy="7550329"/>
          </a:xfrm>
          <a:prstGeom prst="rect">
            <a:avLst/>
          </a:prstGeom>
        </p:spPr>
      </p:pic>
    </p:spTree>
    <p:extLst>
      <p:ext uri="{BB962C8B-B14F-4D97-AF65-F5344CB8AC3E}">
        <p14:creationId xmlns:p14="http://schemas.microsoft.com/office/powerpoint/2010/main" val="156697783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760310" y="2865555"/>
            <a:ext cx="3173890" cy="923330"/>
          </a:xfrm>
          <a:prstGeom prst="rect">
            <a:avLst/>
          </a:prstGeom>
          <a:noFill/>
        </p:spPr>
        <p:txBody>
          <a:bodyPr wrap="square">
            <a:spAutoFit/>
          </a:bodyPr>
          <a:lstStyle/>
          <a:p>
            <a:pPr>
              <a:defRPr/>
            </a:pPr>
            <a:r>
              <a:rPr lang="en-US" altLang="zh-CN" sz="5400" b="1">
                <a:solidFill>
                  <a:schemeClr val="bg2">
                    <a:lumMod val="25000"/>
                  </a:schemeClr>
                </a:solidFill>
                <a:latin typeface="微软雅黑" panose="020B0503020204020204" pitchFamily="34" charset="-122"/>
                <a:ea typeface="微软雅黑" panose="020B0503020204020204" pitchFamily="34" charset="-122"/>
              </a:rPr>
              <a:t>ftp</a:t>
            </a:r>
            <a:r>
              <a:rPr lang="zh-CN" altLang="en-US" sz="5400" b="1">
                <a:solidFill>
                  <a:schemeClr val="bg2">
                    <a:lumMod val="25000"/>
                  </a:schemeClr>
                </a:solidFill>
                <a:latin typeface="微软雅黑" panose="020B0503020204020204" pitchFamily="34" charset="-122"/>
                <a:ea typeface="微软雅黑" panose="020B0503020204020204" pitchFamily="34" charset="-122"/>
              </a:rPr>
              <a:t>设计</a:t>
            </a:r>
            <a:endParaRPr lang="zh-CN" altLang="en-US" sz="5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7</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8</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应用协议实现设计</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7" name="文本框 6">
            <a:extLst>
              <a:ext uri="{FF2B5EF4-FFF2-40B4-BE49-F238E27FC236}">
                <a16:creationId xmlns:a16="http://schemas.microsoft.com/office/drawing/2014/main" id="{6C3390C5-94A4-4D52-936D-D99ADA1B65BD}"/>
              </a:ext>
            </a:extLst>
          </p:cNvPr>
          <p:cNvSpPr txBox="1"/>
          <p:nvPr/>
        </p:nvSpPr>
        <p:spPr>
          <a:xfrm>
            <a:off x="2030412" y="1249379"/>
            <a:ext cx="7905681" cy="4615944"/>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本次对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协议的实现在原协议的基础上展开，并在细节上进行一些修改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原协议中，默认情况下</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协议使用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TCP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端口中的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这两个端口，其中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用于传输数据，</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用于传输控制信息；如果采用主动模式，那么数据传输端口就是</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，且由服务器发起数据连接，如果采用被动模式，则具体最终使用哪个端口要服务器端和客户端协商决定，且由客户端发起数据连接。</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本实现中，保留</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端口用于传输控制信息，而在传输数据信息时，无论是主动模式还是被动模式，服务器端都改为采用随机高位端口号与客户端连接，并且要求客户端在传输文件前（上传或下载）必须先进行主动或被动的模式选择。这一修改使原有主动模式也采用随机端口传输数据，不容易被监听。</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7901022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9</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协议流程图</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6" name="图片 5">
            <a:extLst>
              <a:ext uri="{FF2B5EF4-FFF2-40B4-BE49-F238E27FC236}">
                <a16:creationId xmlns:a16="http://schemas.microsoft.com/office/drawing/2014/main" id="{4CCBA681-9FFF-48DC-A97C-6461CD845B76}"/>
              </a:ext>
            </a:extLst>
          </p:cNvPr>
          <p:cNvPicPr/>
          <p:nvPr/>
        </p:nvPicPr>
        <p:blipFill>
          <a:blip r:embed="rId3">
            <a:extLst>
              <a:ext uri="{28A0092B-C50C-407E-A947-70E740481C1C}">
                <a14:useLocalDpi xmlns:a14="http://schemas.microsoft.com/office/drawing/2010/main" val="0"/>
              </a:ext>
            </a:extLst>
          </a:blip>
          <a:srcRect/>
          <a:stretch/>
        </p:blipFill>
        <p:spPr>
          <a:xfrm>
            <a:off x="3177827" y="243080"/>
            <a:ext cx="6702167" cy="6614919"/>
          </a:xfrm>
          <a:prstGeom prst="rect">
            <a:avLst/>
          </a:prstGeom>
        </p:spPr>
      </p:pic>
    </p:spTree>
    <p:extLst>
      <p:ext uri="{BB962C8B-B14F-4D97-AF65-F5344CB8AC3E}">
        <p14:creationId xmlns:p14="http://schemas.microsoft.com/office/powerpoint/2010/main" val="1543828584"/>
      </p:ext>
    </p:extLst>
  </p:cSld>
  <p:clrMapOvr>
    <a:masterClrMapping/>
  </p:clrMapOvr>
  <p:transition spd="slow">
    <p:cover/>
  </p:transition>
</p:sld>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TotalTime>
  <Words>1844</Words>
  <Application>Microsoft Office PowerPoint</Application>
  <PresentationFormat>宽屏</PresentationFormat>
  <Paragraphs>288</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等线</vt:lpstr>
      <vt:lpstr>方正兰亭粗黑_GBK</vt:lpstr>
      <vt:lpstr>黑体</vt:lpstr>
      <vt:lpstr>华康俪金黑W8</vt:lpstr>
      <vt:lpstr>微软雅黑</vt:lpstr>
      <vt:lpstr>Arial</vt:lpstr>
      <vt:lpstr>Calibri</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Vanilla C</cp:lastModifiedBy>
  <cp:revision>92</cp:revision>
  <dcterms:created xsi:type="dcterms:W3CDTF">2015-05-06T09:02:23Z</dcterms:created>
  <dcterms:modified xsi:type="dcterms:W3CDTF">2021-06-26T05:32:43Z</dcterms:modified>
</cp:coreProperties>
</file>